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2" r:id="rId26"/>
    <p:sldId id="284" r:id="rId27"/>
    <p:sldId id="285" r:id="rId28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510" y="5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37891" y="466166"/>
            <a:ext cx="3268217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59994" y="539965"/>
            <a:ext cx="720001" cy="7200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62328" y="461594"/>
            <a:ext cx="6419342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9691" y="2498683"/>
            <a:ext cx="7487284" cy="1487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jpg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3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audio" Target="../media/media18.m4a"/><Relationship Id="rId16" Type="http://schemas.openxmlformats.org/officeDocument/2006/relationships/image" Target="../media/image18.png"/><Relationship Id="rId20" Type="http://schemas.openxmlformats.org/officeDocument/2006/relationships/image" Target="../media/image22.jpg"/><Relationship Id="rId1" Type="http://schemas.microsoft.com/office/2007/relationships/media" Target="../media/media18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jp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jpg"/><Relationship Id="rId10" Type="http://schemas.openxmlformats.org/officeDocument/2006/relationships/image" Target="../media/image12.png"/><Relationship Id="rId19" Type="http://schemas.openxmlformats.org/officeDocument/2006/relationships/image" Target="../media/image21.jp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Relationship Id="rId22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://poj.org/" TargetMode="External"/><Relationship Id="rId5" Type="http://schemas.openxmlformats.org/officeDocument/2006/relationships/hyperlink" Target="http://acm.zju.edu.cn/onlinejudge/" TargetMode="External"/><Relationship Id="rId4" Type="http://schemas.openxmlformats.org/officeDocument/2006/relationships/hyperlink" Target="http://www.scut.edu.cn/AC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539965"/>
            <a:ext cx="720001" cy="720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6434" y="1967560"/>
            <a:ext cx="7168515" cy="12561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b="1" spc="-175" dirty="0">
                <a:solidFill>
                  <a:srgbClr val="00AF50"/>
                </a:solidFill>
                <a:latin typeface="Trebuchet MS"/>
                <a:cs typeface="Trebuchet MS"/>
              </a:rPr>
              <a:t>Design </a:t>
            </a:r>
            <a:r>
              <a:rPr sz="4000" b="1" spc="-185" dirty="0">
                <a:solidFill>
                  <a:srgbClr val="00AF50"/>
                </a:solidFill>
                <a:latin typeface="Trebuchet MS"/>
                <a:cs typeface="Trebuchet MS"/>
              </a:rPr>
              <a:t>and </a:t>
            </a:r>
            <a:r>
              <a:rPr sz="4000" b="1" spc="-180" dirty="0">
                <a:solidFill>
                  <a:srgbClr val="00AF50"/>
                </a:solidFill>
                <a:latin typeface="Trebuchet MS"/>
                <a:cs typeface="Trebuchet MS"/>
              </a:rPr>
              <a:t>Analysis </a:t>
            </a:r>
            <a:r>
              <a:rPr sz="4000" b="1" spc="-165" dirty="0">
                <a:solidFill>
                  <a:srgbClr val="00AF50"/>
                </a:solidFill>
                <a:latin typeface="Trebuchet MS"/>
                <a:cs typeface="Trebuchet MS"/>
              </a:rPr>
              <a:t>of</a:t>
            </a:r>
            <a:r>
              <a:rPr sz="4000" b="1" spc="-65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4000" b="1" spc="-185" dirty="0">
                <a:solidFill>
                  <a:srgbClr val="00AF50"/>
                </a:solidFill>
                <a:latin typeface="Trebuchet MS"/>
                <a:cs typeface="Trebuchet MS"/>
              </a:rPr>
              <a:t>Algorithms</a:t>
            </a:r>
            <a:endParaRPr sz="4000" dirty="0">
              <a:latin typeface="Trebuchet MS"/>
              <a:cs typeface="Trebuchet MS"/>
            </a:endParaRPr>
          </a:p>
          <a:p>
            <a:pPr marL="3175" algn="ctr">
              <a:lnSpc>
                <a:spcPct val="100000"/>
              </a:lnSpc>
              <a:spcBef>
                <a:spcPts val="60"/>
              </a:spcBef>
            </a:pPr>
            <a:r>
              <a:rPr sz="4000" b="1" spc="-165" dirty="0">
                <a:solidFill>
                  <a:srgbClr val="006FC0"/>
                </a:solidFill>
                <a:latin typeface="Trebuchet MS"/>
                <a:cs typeface="Trebuchet MS"/>
              </a:rPr>
              <a:t>Introduction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7708" y="3805454"/>
            <a:ext cx="6785966" cy="1316386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625"/>
              </a:spcBef>
            </a:pPr>
            <a:r>
              <a:rPr lang="en-US" altLang="zh-CN" sz="2400" b="1" spc="-150" dirty="0">
                <a:cs typeface="Arial"/>
              </a:rPr>
              <a:t>Si  Wu</a:t>
            </a:r>
            <a:endParaRPr sz="2400" b="1" dirty="0"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400" spc="-140" dirty="0">
                <a:cs typeface="Arial"/>
              </a:rPr>
              <a:t>School </a:t>
            </a:r>
            <a:r>
              <a:rPr sz="2400" spc="-10" dirty="0">
                <a:cs typeface="Arial"/>
              </a:rPr>
              <a:t>of </a:t>
            </a:r>
            <a:r>
              <a:rPr sz="2400" spc="-90" dirty="0">
                <a:cs typeface="Arial"/>
              </a:rPr>
              <a:t>Computer </a:t>
            </a:r>
            <a:r>
              <a:rPr sz="2400" spc="-165" dirty="0">
                <a:cs typeface="Arial"/>
              </a:rPr>
              <a:t>Science </a:t>
            </a:r>
            <a:r>
              <a:rPr sz="2400" spc="-105" dirty="0">
                <a:cs typeface="Arial"/>
              </a:rPr>
              <a:t>and</a:t>
            </a:r>
            <a:r>
              <a:rPr sz="2400" spc="-195" dirty="0">
                <a:cs typeface="Arial"/>
              </a:rPr>
              <a:t> </a:t>
            </a:r>
            <a:r>
              <a:rPr sz="2400" spc="-110" dirty="0">
                <a:cs typeface="Arial"/>
              </a:rPr>
              <a:t>Engineering</a:t>
            </a:r>
            <a:endParaRPr lang="en-US" sz="2400" spc="-110" dirty="0">
              <a:cs typeface="Arial"/>
            </a:endParaRPr>
          </a:p>
          <a:p>
            <a:pPr algn="ctr">
              <a:spcBef>
                <a:spcPts val="530"/>
              </a:spcBef>
            </a:pPr>
            <a:r>
              <a:rPr lang="en-US" altLang="zh-CN" sz="2400" spc="-114" dirty="0">
                <a:cs typeface="Arial"/>
              </a:rPr>
              <a:t>E-mail:</a:t>
            </a:r>
            <a:r>
              <a:rPr lang="en-US" altLang="zh-CN" sz="2400" spc="-125" dirty="0">
                <a:cs typeface="Arial"/>
              </a:rPr>
              <a:t> </a:t>
            </a:r>
            <a:r>
              <a:rPr lang="en-US" altLang="zh-CN" sz="2400" spc="-110" dirty="0">
                <a:cs typeface="Arial"/>
              </a:rPr>
              <a:t>cswusi@scut.edu.cn</a:t>
            </a:r>
            <a:endParaRPr lang="en-US" altLang="zh-CN" sz="2400" dirty="0">
              <a:cs typeface="Arial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0741A2-9C4E-4297-810B-81B34C378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75"/>
    </mc:Choice>
    <mc:Fallback>
      <p:transition spd="slow" advTm="22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9205" y="513982"/>
            <a:ext cx="476059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305" dirty="0"/>
              <a:t>G</a:t>
            </a:r>
            <a:r>
              <a:rPr sz="4000" spc="-190" dirty="0"/>
              <a:t>ood</a:t>
            </a:r>
            <a:r>
              <a:rPr sz="4000" spc="-200" dirty="0"/>
              <a:t> reference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710"/>
            <a:ext cx="7334884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FFC000"/>
              </a:buClr>
              <a:buSzPct val="5909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lang="en-US" sz="2200" spc="-105" dirty="0">
                <a:latin typeface="Arial"/>
                <a:cs typeface="Arial"/>
              </a:rPr>
              <a:t>The following book </a:t>
            </a:r>
            <a:r>
              <a:rPr sz="2200" spc="-75" dirty="0">
                <a:latin typeface="Arial"/>
                <a:cs typeface="Arial"/>
              </a:rPr>
              <a:t>containing </a:t>
            </a:r>
            <a:r>
              <a:rPr sz="2200" spc="-120" dirty="0">
                <a:latin typeface="Arial"/>
                <a:cs typeface="Arial"/>
              </a:rPr>
              <a:t>many  </a:t>
            </a:r>
            <a:r>
              <a:rPr sz="2200" spc="-75" dirty="0">
                <a:latin typeface="Arial"/>
                <a:cs typeface="Arial"/>
              </a:rPr>
              <a:t>materials </a:t>
            </a:r>
            <a:r>
              <a:rPr sz="2200" spc="-5" dirty="0">
                <a:latin typeface="Arial"/>
                <a:cs typeface="Arial"/>
              </a:rPr>
              <a:t>that </a:t>
            </a:r>
            <a:r>
              <a:rPr sz="2200" spc="-85" dirty="0">
                <a:latin typeface="Arial"/>
                <a:cs typeface="Arial"/>
              </a:rPr>
              <a:t>we </a:t>
            </a:r>
            <a:r>
              <a:rPr sz="2200" spc="-10" dirty="0">
                <a:latin typeface="Arial"/>
                <a:cs typeface="Arial"/>
              </a:rPr>
              <a:t>don’t </a:t>
            </a:r>
            <a:r>
              <a:rPr sz="2200" spc="-140" dirty="0">
                <a:latin typeface="Arial"/>
                <a:cs typeface="Arial"/>
              </a:rPr>
              <a:t>have </a:t>
            </a:r>
            <a:r>
              <a:rPr sz="2200" spc="-20" dirty="0">
                <a:latin typeface="Arial"/>
                <a:cs typeface="Arial"/>
              </a:rPr>
              <a:t>time </a:t>
            </a:r>
            <a:r>
              <a:rPr sz="2200" spc="10" dirty="0">
                <a:latin typeface="Arial"/>
                <a:cs typeface="Arial"/>
              </a:rPr>
              <a:t>to</a:t>
            </a:r>
            <a:r>
              <a:rPr sz="2200" spc="-434" dirty="0">
                <a:latin typeface="Arial"/>
                <a:cs typeface="Arial"/>
              </a:rPr>
              <a:t> </a:t>
            </a:r>
            <a:r>
              <a:rPr sz="2200" spc="-130" dirty="0">
                <a:latin typeface="Arial"/>
                <a:cs typeface="Arial"/>
              </a:rPr>
              <a:t>cover.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0" y="2590800"/>
            <a:ext cx="2405126" cy="2719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30996" y="5310251"/>
            <a:ext cx="32391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95" dirty="0">
                <a:solidFill>
                  <a:srgbClr val="FF3300"/>
                </a:solidFill>
                <a:latin typeface="Trebuchet MS"/>
                <a:cs typeface="Trebuchet MS"/>
              </a:rPr>
              <a:t>Introduction </a:t>
            </a:r>
            <a:r>
              <a:rPr sz="1800" i="1" spc="-114" dirty="0">
                <a:solidFill>
                  <a:srgbClr val="FF3300"/>
                </a:solidFill>
                <a:latin typeface="Trebuchet MS"/>
                <a:cs typeface="Trebuchet MS"/>
              </a:rPr>
              <a:t>to </a:t>
            </a:r>
            <a:r>
              <a:rPr sz="1800" i="1" spc="-85" dirty="0">
                <a:solidFill>
                  <a:srgbClr val="FF3300"/>
                </a:solidFill>
                <a:latin typeface="Trebuchet MS"/>
                <a:cs typeface="Trebuchet MS"/>
              </a:rPr>
              <a:t>Algorithms</a:t>
            </a:r>
            <a:r>
              <a:rPr sz="1800" spc="-85" dirty="0">
                <a:latin typeface="Arial"/>
                <a:cs typeface="Arial"/>
              </a:rPr>
              <a:t>, </a:t>
            </a:r>
            <a:r>
              <a:rPr sz="1800" spc="-50" dirty="0">
                <a:latin typeface="Arial"/>
                <a:cs typeface="Arial"/>
              </a:rPr>
              <a:t>3rd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ed,</a:t>
            </a:r>
            <a:endParaRPr sz="1800" dirty="0">
              <a:latin typeface="Arial"/>
              <a:cs typeface="Arial"/>
            </a:endParaRPr>
          </a:p>
          <a:p>
            <a:pPr marL="12700" marR="96520">
              <a:lnSpc>
                <a:spcPct val="100000"/>
              </a:lnSpc>
            </a:pPr>
            <a:r>
              <a:rPr sz="1800" spc="-229" dirty="0">
                <a:latin typeface="Arial"/>
                <a:cs typeface="Arial"/>
              </a:rPr>
              <a:t>T. </a:t>
            </a:r>
            <a:r>
              <a:rPr sz="1800" spc="-114" dirty="0">
                <a:latin typeface="Arial"/>
                <a:cs typeface="Arial"/>
              </a:rPr>
              <a:t>H. </a:t>
            </a:r>
            <a:r>
              <a:rPr sz="1800" spc="-95" dirty="0">
                <a:latin typeface="Arial"/>
                <a:cs typeface="Arial"/>
              </a:rPr>
              <a:t>Cormen, </a:t>
            </a:r>
            <a:r>
              <a:rPr sz="1800" spc="-200" dirty="0">
                <a:latin typeface="Arial"/>
                <a:cs typeface="Arial"/>
              </a:rPr>
              <a:t>C. </a:t>
            </a:r>
            <a:r>
              <a:rPr sz="1800" spc="-190" dirty="0">
                <a:latin typeface="Arial"/>
                <a:cs typeface="Arial"/>
              </a:rPr>
              <a:t>E. </a:t>
            </a:r>
            <a:r>
              <a:rPr sz="1800" spc="-105" dirty="0">
                <a:latin typeface="Arial"/>
                <a:cs typeface="Arial"/>
              </a:rPr>
              <a:t>Leiserson, </a:t>
            </a:r>
            <a:r>
              <a:rPr sz="1800" spc="-185" dirty="0">
                <a:latin typeface="Arial"/>
                <a:cs typeface="Arial"/>
              </a:rPr>
              <a:t>R. </a:t>
            </a:r>
            <a:r>
              <a:rPr sz="1800" spc="-150" dirty="0">
                <a:latin typeface="Arial"/>
                <a:cs typeface="Arial"/>
              </a:rPr>
              <a:t>L.  </a:t>
            </a:r>
            <a:r>
              <a:rPr sz="1800" spc="-100" dirty="0">
                <a:latin typeface="Arial"/>
                <a:cs typeface="Arial"/>
              </a:rPr>
              <a:t>Rivest, </a:t>
            </a:r>
            <a:r>
              <a:rPr sz="1800" spc="-200" dirty="0">
                <a:latin typeface="Arial"/>
                <a:cs typeface="Arial"/>
              </a:rPr>
              <a:t>C. </a:t>
            </a:r>
            <a:r>
              <a:rPr sz="1800" spc="-85" dirty="0">
                <a:latin typeface="Arial"/>
                <a:cs typeface="Arial"/>
              </a:rPr>
              <a:t>Stein, </a:t>
            </a:r>
            <a:r>
              <a:rPr sz="1800" i="1" spc="-20" dirty="0">
                <a:latin typeface="Trebuchet MS"/>
                <a:cs typeface="Trebuchet MS"/>
              </a:rPr>
              <a:t>MIT </a:t>
            </a:r>
            <a:r>
              <a:rPr sz="1800" i="1" spc="-70" dirty="0">
                <a:latin typeface="Trebuchet MS"/>
                <a:cs typeface="Trebuchet MS"/>
              </a:rPr>
              <a:t>Press</a:t>
            </a:r>
            <a:r>
              <a:rPr sz="1800" spc="-70" dirty="0">
                <a:latin typeface="Arial"/>
                <a:cs typeface="Arial"/>
              </a:rPr>
              <a:t>,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2009.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41D0F97-E6C7-4F04-8562-3222CCEF84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39"/>
    </mc:Choice>
    <mc:Fallback>
      <p:transition spd="slow" advTm="24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2550" y="461594"/>
            <a:ext cx="68376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About </a:t>
            </a:r>
            <a:r>
              <a:rPr spc="-45" dirty="0"/>
              <a:t>the </a:t>
            </a:r>
            <a:r>
              <a:rPr spc="-100" dirty="0"/>
              <a:t>flavor </a:t>
            </a:r>
            <a:r>
              <a:rPr spc="-5" dirty="0"/>
              <a:t>of</a:t>
            </a:r>
            <a:r>
              <a:rPr spc="-894" dirty="0"/>
              <a:t> </a:t>
            </a:r>
            <a:r>
              <a:rPr spc="-45" dirty="0"/>
              <a:t>the </a:t>
            </a:r>
            <a:r>
              <a:rPr spc="-235" dirty="0"/>
              <a:t>course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8001000" cy="3148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65" dirty="0">
                <a:cs typeface="Arial"/>
              </a:rPr>
              <a:t>It’s </a:t>
            </a:r>
            <a:r>
              <a:rPr sz="3200" spc="-95" dirty="0">
                <a:cs typeface="Arial"/>
              </a:rPr>
              <a:t>more </a:t>
            </a:r>
            <a:r>
              <a:rPr sz="3200" spc="-5" dirty="0">
                <a:cs typeface="Arial"/>
              </a:rPr>
              <a:t>of </a:t>
            </a:r>
            <a:r>
              <a:rPr sz="3200" spc="-245" dirty="0">
                <a:cs typeface="Arial"/>
              </a:rPr>
              <a:t>a </a:t>
            </a:r>
            <a:r>
              <a:rPr sz="3200" spc="-75" dirty="0">
                <a:cs typeface="Arial"/>
              </a:rPr>
              <a:t>math </a:t>
            </a:r>
            <a:r>
              <a:rPr sz="3200" spc="-70" dirty="0">
                <a:cs typeface="Arial"/>
              </a:rPr>
              <a:t>flavor than</a:t>
            </a:r>
            <a:r>
              <a:rPr sz="3200" spc="-560" dirty="0">
                <a:cs typeface="Arial"/>
              </a:rPr>
              <a:t> </a:t>
            </a:r>
            <a:r>
              <a:rPr sz="3200" spc="-245" dirty="0">
                <a:cs typeface="Arial"/>
              </a:rPr>
              <a:t>a </a:t>
            </a:r>
            <a:r>
              <a:rPr sz="3200" spc="-120" dirty="0">
                <a:cs typeface="Arial"/>
              </a:rPr>
              <a:t>programming  </a:t>
            </a:r>
            <a:r>
              <a:rPr sz="3200" spc="-114" dirty="0">
                <a:cs typeface="Arial"/>
              </a:rPr>
              <a:t>one.</a:t>
            </a:r>
            <a:endParaRPr sz="3200" dirty="0">
              <a:cs typeface="Arial"/>
            </a:endParaRPr>
          </a:p>
          <a:p>
            <a:pPr marL="355600" marR="1014730" indent="-342900">
              <a:lnSpc>
                <a:spcPct val="100000"/>
              </a:lnSpc>
              <a:spcBef>
                <a:spcPts val="770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340" dirty="0">
                <a:cs typeface="Arial"/>
              </a:rPr>
              <a:t>You </a:t>
            </a:r>
            <a:r>
              <a:rPr sz="3200" spc="10" dirty="0">
                <a:cs typeface="Arial"/>
              </a:rPr>
              <a:t>will </a:t>
            </a:r>
            <a:r>
              <a:rPr sz="3200" spc="-145" dirty="0">
                <a:cs typeface="Arial"/>
              </a:rPr>
              <a:t>need </a:t>
            </a:r>
            <a:r>
              <a:rPr sz="3200" spc="25" dirty="0">
                <a:cs typeface="Arial"/>
              </a:rPr>
              <a:t>to </a:t>
            </a:r>
            <a:r>
              <a:rPr sz="3200" dirty="0">
                <a:cs typeface="Arial"/>
              </a:rPr>
              <a:t>write </a:t>
            </a:r>
            <a:r>
              <a:rPr sz="3200" spc="-150" dirty="0">
                <a:cs typeface="Arial"/>
              </a:rPr>
              <a:t>pseudo-code,</a:t>
            </a:r>
            <a:r>
              <a:rPr sz="3200" spc="-575" dirty="0">
                <a:cs typeface="Arial"/>
              </a:rPr>
              <a:t> </a:t>
            </a:r>
            <a:r>
              <a:rPr sz="3200" spc="-150" dirty="0">
                <a:cs typeface="Arial"/>
              </a:rPr>
              <a:t>and  </a:t>
            </a:r>
            <a:r>
              <a:rPr sz="3200" spc="-70" dirty="0">
                <a:cs typeface="Arial"/>
              </a:rPr>
              <a:t>implement </a:t>
            </a:r>
            <a:r>
              <a:rPr sz="3200" spc="100" dirty="0">
                <a:cs typeface="Arial"/>
              </a:rPr>
              <a:t>it </a:t>
            </a:r>
            <a:r>
              <a:rPr sz="3200" spc="-165" dirty="0">
                <a:cs typeface="Arial"/>
              </a:rPr>
              <a:t>using</a:t>
            </a:r>
            <a:r>
              <a:rPr sz="3200" spc="-505" dirty="0">
                <a:cs typeface="Arial"/>
              </a:rPr>
              <a:t> </a:t>
            </a:r>
            <a:r>
              <a:rPr sz="3200" spc="-405" dirty="0">
                <a:cs typeface="Arial"/>
              </a:rPr>
              <a:t>C/C++…</a:t>
            </a:r>
            <a:endParaRPr sz="3200" dirty="0">
              <a:cs typeface="Arial"/>
            </a:endParaRPr>
          </a:p>
          <a:p>
            <a:pPr marL="355600" marR="384810" indent="-342900">
              <a:lnSpc>
                <a:spcPct val="100000"/>
              </a:lnSpc>
              <a:spcBef>
                <a:spcPts val="770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340" dirty="0">
                <a:cs typeface="Arial"/>
              </a:rPr>
              <a:t>You </a:t>
            </a:r>
            <a:r>
              <a:rPr sz="3200" spc="10" dirty="0">
                <a:cs typeface="Arial"/>
              </a:rPr>
              <a:t>will </a:t>
            </a:r>
            <a:r>
              <a:rPr sz="3200" spc="-170" dirty="0">
                <a:cs typeface="Arial"/>
              </a:rPr>
              <a:t>design </a:t>
            </a:r>
            <a:r>
              <a:rPr sz="3200" spc="-150" dirty="0">
                <a:cs typeface="Arial"/>
              </a:rPr>
              <a:t>and </a:t>
            </a:r>
            <a:r>
              <a:rPr sz="3200" spc="-180" dirty="0">
                <a:cs typeface="Arial"/>
              </a:rPr>
              <a:t>analyze, </a:t>
            </a:r>
            <a:r>
              <a:rPr sz="3200" spc="-30" dirty="0">
                <a:cs typeface="Arial"/>
              </a:rPr>
              <a:t>think </a:t>
            </a:r>
            <a:r>
              <a:rPr sz="3200" spc="-150" dirty="0">
                <a:cs typeface="Arial"/>
              </a:rPr>
              <a:t>and</a:t>
            </a:r>
            <a:r>
              <a:rPr sz="3200" spc="-270" dirty="0">
                <a:cs typeface="Arial"/>
              </a:rPr>
              <a:t> </a:t>
            </a:r>
            <a:r>
              <a:rPr sz="3200" spc="-120" dirty="0">
                <a:cs typeface="Arial"/>
              </a:rPr>
              <a:t>prove  </a:t>
            </a:r>
            <a:r>
              <a:rPr sz="3200" spc="-65" dirty="0">
                <a:cs typeface="Arial"/>
              </a:rPr>
              <a:t>(rather than</a:t>
            </a:r>
            <a:r>
              <a:rPr sz="3200" spc="-280" dirty="0">
                <a:cs typeface="Arial"/>
              </a:rPr>
              <a:t> </a:t>
            </a:r>
            <a:r>
              <a:rPr sz="3200" spc="-155" dirty="0">
                <a:cs typeface="Arial"/>
              </a:rPr>
              <a:t>code)</a:t>
            </a:r>
            <a:endParaRPr sz="3200" dirty="0">
              <a:cs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E90B62-2E7D-4329-9EC3-3BB7D0990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27"/>
    </mc:Choice>
    <mc:Fallback>
      <p:transition spd="slow" advTm="67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533400"/>
            <a:ext cx="299339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85" dirty="0"/>
              <a:t>Prerequisites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6794"/>
            <a:ext cx="7358380" cy="37196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  <a:defRPr sz="3200" spc="-65">
                <a:cs typeface="Arial"/>
              </a:defRPr>
            </a:lvl1pPr>
          </a:lstStyle>
          <a:p>
            <a:r>
              <a:rPr dirty="0"/>
              <a:t>Officially:</a:t>
            </a:r>
          </a:p>
          <a:p>
            <a:pPr lvl="1"/>
            <a:r>
              <a:rPr sz="2400" dirty="0"/>
              <a:t>DISCRETE MATHEMATICS</a:t>
            </a:r>
          </a:p>
          <a:p>
            <a:pPr lvl="1"/>
            <a:r>
              <a:rPr sz="2400" dirty="0"/>
              <a:t>PRGRAMING</a:t>
            </a:r>
          </a:p>
          <a:p>
            <a:pPr lvl="1"/>
            <a:r>
              <a:rPr sz="2400" dirty="0"/>
              <a:t>DATA STRUCTURES</a:t>
            </a:r>
          </a:p>
          <a:p>
            <a:r>
              <a:rPr dirty="0"/>
              <a:t>Effectively: Basic mathematical maturity</a:t>
            </a:r>
          </a:p>
          <a:p>
            <a:pPr lvl="1"/>
            <a:r>
              <a:rPr sz="2600" dirty="0"/>
              <a:t>functions, polynomial, exponential;</a:t>
            </a:r>
          </a:p>
          <a:p>
            <a:pPr lvl="1"/>
            <a:r>
              <a:rPr sz="2600" dirty="0"/>
              <a:t>proof by induction;</a:t>
            </a:r>
          </a:p>
          <a:p>
            <a:pPr lvl="1"/>
            <a:r>
              <a:rPr sz="2600" dirty="0"/>
              <a:t>basic data structure operations (stack, queue, …);</a:t>
            </a:r>
          </a:p>
          <a:p>
            <a:pPr lvl="1"/>
            <a:r>
              <a:rPr sz="2600" dirty="0"/>
              <a:t>basic math manipulations…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E4F0BC-ABEF-47DA-859B-81BB0B622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08"/>
    </mc:Choice>
    <mc:Fallback>
      <p:transition spd="slow" advTm="46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2174" y="496646"/>
            <a:ext cx="6989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Experiment</a:t>
            </a:r>
            <a:r>
              <a:rPr sz="4000" spc="-240" dirty="0"/>
              <a:t> </a:t>
            </a:r>
            <a:r>
              <a:rPr sz="4000" spc="-215" dirty="0"/>
              <a:t>Policy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7800340" cy="25987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204" dirty="0">
                <a:cs typeface="Arial"/>
              </a:rPr>
              <a:t>Discussions </a:t>
            </a:r>
            <a:r>
              <a:rPr sz="2800" spc="-150" dirty="0">
                <a:cs typeface="Arial"/>
              </a:rPr>
              <a:t>and </a:t>
            </a:r>
            <a:r>
              <a:rPr sz="2800" spc="-140" dirty="0">
                <a:cs typeface="Arial"/>
              </a:rPr>
              <a:t>googling </a:t>
            </a:r>
            <a:r>
              <a:rPr sz="2800" spc="-95" dirty="0">
                <a:cs typeface="Arial"/>
              </a:rPr>
              <a:t>on </a:t>
            </a:r>
            <a:r>
              <a:rPr sz="2800" spc="-110" dirty="0">
                <a:cs typeface="Arial"/>
              </a:rPr>
              <a:t>web </a:t>
            </a:r>
            <a:r>
              <a:rPr sz="2800" spc="-145" dirty="0">
                <a:cs typeface="Arial"/>
              </a:rPr>
              <a:t>are</a:t>
            </a:r>
            <a:r>
              <a:rPr sz="2800" spc="-270" dirty="0">
                <a:cs typeface="Arial"/>
              </a:rPr>
              <a:t> </a:t>
            </a:r>
            <a:r>
              <a:rPr sz="2800" spc="-95" dirty="0">
                <a:cs typeface="Arial"/>
              </a:rPr>
              <a:t>allowed  </a:t>
            </a:r>
            <a:r>
              <a:rPr sz="2800" spc="-40" dirty="0">
                <a:cs typeface="Arial"/>
              </a:rPr>
              <a:t>in</a:t>
            </a:r>
            <a:r>
              <a:rPr sz="2800" spc="-170" dirty="0">
                <a:cs typeface="Arial"/>
              </a:rPr>
              <a:t> </a:t>
            </a:r>
            <a:r>
              <a:rPr sz="2800" spc="-145" dirty="0">
                <a:cs typeface="Arial"/>
              </a:rPr>
              <a:t>general</a:t>
            </a:r>
            <a:endParaRPr sz="2800" dirty="0"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000"/>
              </a:buClr>
              <a:buFont typeface="Wingdings"/>
              <a:buChar char=""/>
            </a:pPr>
            <a:endParaRPr sz="2800" dirty="0">
              <a:cs typeface="Times New Roman"/>
            </a:endParaRPr>
          </a:p>
          <a:p>
            <a:pPr marL="355600" marR="802005" indent="-342900">
              <a:lnSpc>
                <a:spcPct val="100000"/>
              </a:lnSpc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105" dirty="0">
                <a:cs typeface="Arial"/>
              </a:rPr>
              <a:t>But </a:t>
            </a:r>
            <a:r>
              <a:rPr sz="2800" spc="-125" dirty="0">
                <a:cs typeface="Arial"/>
              </a:rPr>
              <a:t>you </a:t>
            </a:r>
            <a:r>
              <a:rPr sz="2800" spc="-190" dirty="0">
                <a:cs typeface="Arial"/>
              </a:rPr>
              <a:t>have </a:t>
            </a:r>
            <a:r>
              <a:rPr sz="2800" spc="20" dirty="0">
                <a:cs typeface="Arial"/>
              </a:rPr>
              <a:t>to </a:t>
            </a:r>
            <a:r>
              <a:rPr sz="2800" dirty="0">
                <a:cs typeface="Arial"/>
              </a:rPr>
              <a:t>write</a:t>
            </a:r>
            <a:r>
              <a:rPr sz="2800" spc="-665" dirty="0">
                <a:cs typeface="Arial"/>
              </a:rPr>
              <a:t> </a:t>
            </a:r>
            <a:r>
              <a:rPr sz="2800" spc="-85" dirty="0">
                <a:cs typeface="Arial"/>
              </a:rPr>
              <a:t>down </a:t>
            </a:r>
            <a:r>
              <a:rPr sz="2800" spc="-35" dirty="0">
                <a:cs typeface="Arial"/>
              </a:rPr>
              <a:t>the </a:t>
            </a:r>
            <a:r>
              <a:rPr sz="2800" spc="-70" dirty="0">
                <a:cs typeface="Arial"/>
              </a:rPr>
              <a:t>solution  </a:t>
            </a:r>
            <a:r>
              <a:rPr lang="en-US" sz="2800" spc="-70" dirty="0">
                <a:cs typeface="Arial"/>
              </a:rPr>
              <a:t>by </a:t>
            </a:r>
            <a:r>
              <a:rPr sz="2800" spc="-105" dirty="0">
                <a:cs typeface="Arial"/>
              </a:rPr>
              <a:t>yourself</a:t>
            </a:r>
            <a:endParaRPr sz="2800" dirty="0"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000"/>
              </a:buClr>
              <a:buFont typeface="Wingdings"/>
              <a:buChar char=""/>
            </a:pPr>
            <a:endParaRPr sz="2800" dirty="0"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165" dirty="0">
                <a:cs typeface="Arial"/>
              </a:rPr>
              <a:t>And </a:t>
            </a:r>
            <a:r>
              <a:rPr sz="2800" spc="-125" dirty="0">
                <a:cs typeface="Arial"/>
              </a:rPr>
              <a:t>you </a:t>
            </a:r>
            <a:r>
              <a:rPr lang="en-US" sz="2800" spc="-125" dirty="0">
                <a:cs typeface="Arial"/>
              </a:rPr>
              <a:t>should </a:t>
            </a:r>
            <a:r>
              <a:rPr sz="2800" spc="-30" dirty="0">
                <a:cs typeface="Arial"/>
              </a:rPr>
              <a:t>fully </a:t>
            </a:r>
            <a:r>
              <a:rPr sz="2800" spc="-120" dirty="0">
                <a:cs typeface="Arial"/>
              </a:rPr>
              <a:t>understand </a:t>
            </a:r>
            <a:r>
              <a:rPr sz="2800" spc="-55" dirty="0">
                <a:cs typeface="Arial"/>
              </a:rPr>
              <a:t>what </a:t>
            </a:r>
            <a:r>
              <a:rPr sz="2800" spc="-125" dirty="0">
                <a:cs typeface="Arial"/>
              </a:rPr>
              <a:t>you</a:t>
            </a:r>
            <a:r>
              <a:rPr sz="2800" spc="-475" dirty="0">
                <a:cs typeface="Arial"/>
              </a:rPr>
              <a:t> </a:t>
            </a:r>
            <a:r>
              <a:rPr sz="2800" spc="-15" dirty="0">
                <a:cs typeface="Arial"/>
              </a:rPr>
              <a:t>write.</a:t>
            </a:r>
            <a:endParaRPr sz="2800" dirty="0">
              <a:cs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F4860E-4DA5-4DB7-9E6A-A58247056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44"/>
    </mc:Choice>
    <mc:Fallback>
      <p:transition spd="slow" advTm="46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964" y="563702"/>
            <a:ext cx="767143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95" dirty="0"/>
              <a:t>Zero </a:t>
            </a:r>
            <a:r>
              <a:rPr sz="3600" spc="-105" dirty="0"/>
              <a:t>tolerance </a:t>
            </a:r>
            <a:r>
              <a:rPr sz="3600" spc="-15" dirty="0"/>
              <a:t>for</a:t>
            </a:r>
            <a:r>
              <a:rPr sz="3600" spc="-229" dirty="0"/>
              <a:t> </a:t>
            </a:r>
            <a:r>
              <a:rPr sz="3600" spc="-95" dirty="0"/>
              <a:t>cheating/plagiarism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676400"/>
            <a:ext cx="7505700" cy="1655452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09"/>
              </a:spcBef>
              <a:buClr>
                <a:srgbClr val="FFC000"/>
              </a:buClr>
              <a:buSzPct val="5961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275" dirty="0">
                <a:cs typeface="Arial"/>
              </a:rPr>
              <a:t>You </a:t>
            </a:r>
            <a:r>
              <a:rPr sz="2800" spc="-155" dirty="0">
                <a:cs typeface="Arial"/>
              </a:rPr>
              <a:t>may </a:t>
            </a:r>
            <a:r>
              <a:rPr sz="2800" spc="-95" dirty="0">
                <a:cs typeface="Arial"/>
              </a:rPr>
              <a:t>get </a:t>
            </a:r>
            <a:r>
              <a:rPr sz="2800" spc="-130" dirty="0">
                <a:cs typeface="Arial"/>
              </a:rPr>
              <a:t>0 </a:t>
            </a:r>
            <a:r>
              <a:rPr sz="2800" spc="-150" dirty="0">
                <a:cs typeface="Arial"/>
              </a:rPr>
              <a:t>score </a:t>
            </a:r>
            <a:r>
              <a:rPr sz="2800" spc="-10" dirty="0">
                <a:cs typeface="Arial"/>
              </a:rPr>
              <a:t>for </a:t>
            </a:r>
            <a:r>
              <a:rPr sz="2800" spc="-50" dirty="0">
                <a:cs typeface="Arial"/>
              </a:rPr>
              <a:t>this</a:t>
            </a:r>
            <a:r>
              <a:rPr sz="2800" spc="-180" dirty="0">
                <a:cs typeface="Arial"/>
              </a:rPr>
              <a:t> </a:t>
            </a:r>
            <a:r>
              <a:rPr sz="2800" spc="-140" dirty="0">
                <a:cs typeface="Arial"/>
              </a:rPr>
              <a:t>course</a:t>
            </a:r>
            <a:endParaRPr sz="2800" dirty="0">
              <a:cs typeface="Arial"/>
            </a:endParaRPr>
          </a:p>
          <a:p>
            <a:pPr marL="355600" marR="5080" indent="-342900" algn="just">
              <a:lnSpc>
                <a:spcPts val="2810"/>
              </a:lnSpc>
              <a:spcBef>
                <a:spcPts val="665"/>
              </a:spcBef>
              <a:buClr>
                <a:srgbClr val="FFC000"/>
              </a:buClr>
              <a:buSzPct val="5961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20" dirty="0">
                <a:cs typeface="Arial"/>
              </a:rPr>
              <a:t>Will </a:t>
            </a:r>
            <a:r>
              <a:rPr sz="2800" spc="-150" dirty="0">
                <a:cs typeface="Arial"/>
              </a:rPr>
              <a:t>check </a:t>
            </a:r>
            <a:r>
              <a:rPr sz="2800" spc="-75" dirty="0">
                <a:cs typeface="Arial"/>
              </a:rPr>
              <a:t>your </a:t>
            </a:r>
            <a:r>
              <a:rPr sz="2800" spc="-170" dirty="0">
                <a:cs typeface="Arial"/>
              </a:rPr>
              <a:t>codes </a:t>
            </a:r>
            <a:r>
              <a:rPr sz="2800" spc="-110" dirty="0">
                <a:cs typeface="Arial"/>
              </a:rPr>
              <a:t>by </a:t>
            </a:r>
            <a:r>
              <a:rPr sz="2800" spc="-65" dirty="0">
                <a:cs typeface="Arial"/>
              </a:rPr>
              <a:t>software; </a:t>
            </a:r>
            <a:r>
              <a:rPr sz="2800" spc="-170" dirty="0">
                <a:cs typeface="Arial"/>
              </a:rPr>
              <a:t>scores </a:t>
            </a:r>
            <a:r>
              <a:rPr sz="2800" spc="-5" dirty="0">
                <a:cs typeface="Arial"/>
              </a:rPr>
              <a:t>of </a:t>
            </a:r>
            <a:r>
              <a:rPr sz="2800" spc="-25" dirty="0">
                <a:cs typeface="Arial"/>
              </a:rPr>
              <a:t>both</a:t>
            </a:r>
            <a:r>
              <a:rPr sz="2800" spc="-535" dirty="0">
                <a:cs typeface="Arial"/>
              </a:rPr>
              <a:t> </a:t>
            </a:r>
            <a:r>
              <a:rPr sz="2800" spc="-25" dirty="0">
                <a:cs typeface="Arial"/>
              </a:rPr>
              <a:t>the  </a:t>
            </a:r>
            <a:r>
              <a:rPr sz="2800" spc="-165" dirty="0">
                <a:cs typeface="Arial"/>
              </a:rPr>
              <a:t>codes </a:t>
            </a:r>
            <a:r>
              <a:rPr sz="2800" spc="-60" dirty="0">
                <a:cs typeface="Arial"/>
              </a:rPr>
              <a:t>provider </a:t>
            </a:r>
            <a:r>
              <a:rPr sz="2800" spc="-120" dirty="0">
                <a:cs typeface="Arial"/>
              </a:rPr>
              <a:t>and </a:t>
            </a:r>
            <a:r>
              <a:rPr sz="2800" spc="-30" dirty="0">
                <a:cs typeface="Arial"/>
              </a:rPr>
              <a:t>the </a:t>
            </a:r>
            <a:r>
              <a:rPr sz="2800" spc="-85" dirty="0">
                <a:cs typeface="Arial"/>
              </a:rPr>
              <a:t>copier </a:t>
            </a:r>
            <a:r>
              <a:rPr sz="2800" spc="10" dirty="0">
                <a:cs typeface="Arial"/>
              </a:rPr>
              <a:t>will </a:t>
            </a:r>
            <a:r>
              <a:rPr sz="2800" spc="-120" dirty="0">
                <a:cs typeface="Arial"/>
              </a:rPr>
              <a:t>be </a:t>
            </a:r>
            <a:r>
              <a:rPr sz="2800" spc="-130" dirty="0">
                <a:cs typeface="Arial"/>
              </a:rPr>
              <a:t>0 once </a:t>
            </a:r>
            <a:r>
              <a:rPr sz="2800" spc="-30" dirty="0">
                <a:cs typeface="Arial"/>
              </a:rPr>
              <a:t>the  </a:t>
            </a:r>
            <a:r>
              <a:rPr sz="2800" spc="-75" dirty="0">
                <a:cs typeface="Arial"/>
              </a:rPr>
              <a:t>cheating/plagiarism </a:t>
            </a:r>
            <a:r>
              <a:rPr sz="2800" spc="-90" dirty="0">
                <a:cs typeface="Arial"/>
              </a:rPr>
              <a:t>behavior </a:t>
            </a:r>
            <a:r>
              <a:rPr sz="2800" spc="-135" dirty="0">
                <a:cs typeface="Arial"/>
              </a:rPr>
              <a:t>is</a:t>
            </a:r>
            <a:r>
              <a:rPr sz="2800" spc="-310" dirty="0">
                <a:cs typeface="Arial"/>
              </a:rPr>
              <a:t> </a:t>
            </a:r>
            <a:r>
              <a:rPr sz="2800" spc="-70" dirty="0">
                <a:cs typeface="Arial"/>
              </a:rPr>
              <a:t>confirmed</a:t>
            </a:r>
            <a:endParaRPr sz="2800" dirty="0">
              <a:cs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671DE9-544E-4802-9D3C-DBAA71B00B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48"/>
    </mc:Choice>
    <mc:Fallback>
      <p:transition spd="slow" advTm="19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533400"/>
            <a:ext cx="786447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35" dirty="0"/>
              <a:t>Suggestions</a:t>
            </a:r>
            <a:endParaRPr sz="38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6973"/>
            <a:ext cx="7463790" cy="2230738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90" dirty="0">
                <a:cs typeface="Arial"/>
              </a:rPr>
              <a:t>In</a:t>
            </a:r>
            <a:r>
              <a:rPr sz="3200" spc="-155" dirty="0">
                <a:cs typeface="Arial"/>
              </a:rPr>
              <a:t> </a:t>
            </a:r>
            <a:r>
              <a:rPr sz="3200" spc="-204" dirty="0">
                <a:cs typeface="Arial"/>
              </a:rPr>
              <a:t>class:</a:t>
            </a:r>
            <a:endParaRPr sz="3200" dirty="0"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204" dirty="0">
                <a:cs typeface="Arial"/>
              </a:rPr>
              <a:t>Try </a:t>
            </a:r>
            <a:r>
              <a:rPr sz="2800" spc="25" dirty="0">
                <a:cs typeface="Arial"/>
              </a:rPr>
              <a:t>to </a:t>
            </a:r>
            <a:r>
              <a:rPr sz="2800" spc="-150" dirty="0">
                <a:cs typeface="Arial"/>
              </a:rPr>
              <a:t>come </a:t>
            </a:r>
            <a:r>
              <a:rPr sz="2800" spc="-90" dirty="0">
                <a:solidFill>
                  <a:srgbClr val="FF0000"/>
                </a:solidFill>
                <a:cs typeface="Arial"/>
              </a:rPr>
              <a:t>on</a:t>
            </a:r>
            <a:r>
              <a:rPr sz="2800" spc="-254" dirty="0">
                <a:solidFill>
                  <a:srgbClr val="FF0000"/>
                </a:solidFill>
                <a:cs typeface="Arial"/>
              </a:rPr>
              <a:t> </a:t>
            </a:r>
            <a:r>
              <a:rPr sz="2800" spc="-35" dirty="0">
                <a:solidFill>
                  <a:srgbClr val="FF0000"/>
                </a:solidFill>
                <a:cs typeface="Arial"/>
              </a:rPr>
              <a:t>time</a:t>
            </a:r>
            <a:r>
              <a:rPr sz="2800" spc="-35" dirty="0">
                <a:cs typeface="Arial"/>
              </a:rPr>
              <a:t>.</a:t>
            </a:r>
            <a:endParaRPr sz="2800" dirty="0"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204" dirty="0">
                <a:cs typeface="Arial"/>
              </a:rPr>
              <a:t>Try </a:t>
            </a:r>
            <a:r>
              <a:rPr sz="2800" spc="-80" dirty="0">
                <a:cs typeface="Arial"/>
              </a:rPr>
              <a:t>your </a:t>
            </a:r>
            <a:r>
              <a:rPr sz="2800" spc="-114" dirty="0">
                <a:cs typeface="Arial"/>
              </a:rPr>
              <a:t>best </a:t>
            </a:r>
            <a:r>
              <a:rPr sz="2800" spc="20" dirty="0">
                <a:cs typeface="Arial"/>
              </a:rPr>
              <a:t>to </a:t>
            </a:r>
            <a:r>
              <a:rPr sz="2800" spc="-95" dirty="0">
                <a:solidFill>
                  <a:srgbClr val="FF0000"/>
                </a:solidFill>
                <a:cs typeface="Arial"/>
              </a:rPr>
              <a:t>get </a:t>
            </a:r>
            <a:r>
              <a:rPr sz="2800" spc="-90" dirty="0">
                <a:solidFill>
                  <a:srgbClr val="FF0000"/>
                </a:solidFill>
                <a:cs typeface="Arial"/>
              </a:rPr>
              <a:t>more </a:t>
            </a:r>
            <a:r>
              <a:rPr sz="2800" spc="-100" dirty="0">
                <a:solidFill>
                  <a:srgbClr val="FF0000"/>
                </a:solidFill>
                <a:cs typeface="Arial"/>
              </a:rPr>
              <a:t>involved </a:t>
            </a:r>
            <a:r>
              <a:rPr sz="2800" spc="-35" dirty="0">
                <a:cs typeface="Arial"/>
              </a:rPr>
              <a:t>in the</a:t>
            </a:r>
            <a:r>
              <a:rPr sz="2800" spc="-580" dirty="0">
                <a:cs typeface="Arial"/>
              </a:rPr>
              <a:t> </a:t>
            </a:r>
            <a:r>
              <a:rPr sz="2800" spc="-185" dirty="0">
                <a:cs typeface="Arial"/>
              </a:rPr>
              <a:t>class.</a:t>
            </a:r>
            <a:endParaRPr sz="2800" dirty="0"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lang="en-US" sz="3200" spc="-20" dirty="0">
                <a:cs typeface="Arial"/>
              </a:rPr>
              <a:t>T</a:t>
            </a:r>
            <a:r>
              <a:rPr sz="3200" spc="-20" dirty="0">
                <a:cs typeface="Arial"/>
              </a:rPr>
              <a:t>reat </a:t>
            </a:r>
            <a:r>
              <a:rPr lang="en-US" sz="3200" spc="-20" dirty="0">
                <a:cs typeface="Arial"/>
              </a:rPr>
              <a:t>e</a:t>
            </a:r>
            <a:r>
              <a:rPr lang="en-US" sz="3200" spc="-95" dirty="0">
                <a:cs typeface="Arial"/>
              </a:rPr>
              <a:t>xperiments</a:t>
            </a:r>
            <a:r>
              <a:rPr sz="3200" spc="-450" dirty="0">
                <a:cs typeface="Arial"/>
              </a:rPr>
              <a:t> </a:t>
            </a:r>
            <a:r>
              <a:rPr sz="3200" spc="-130" dirty="0">
                <a:cs typeface="Arial"/>
              </a:rPr>
              <a:t>seriously</a:t>
            </a:r>
            <a:endParaRPr sz="3200" dirty="0">
              <a:cs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0E4E8A-8CC4-42A5-AC0E-8896C35ED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99"/>
    </mc:Choice>
    <mc:Fallback>
      <p:transition spd="slow" advTm="37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5800" y="1676400"/>
            <a:ext cx="8045450" cy="3088666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Clr>
                <a:srgbClr val="FFC000"/>
              </a:buClr>
              <a:buSzPct val="5961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lang="en-US" sz="2600" spc="-145" dirty="0">
                <a:cs typeface="Arial"/>
              </a:rPr>
              <a:t>Your suggestion will be highly</a:t>
            </a:r>
            <a:r>
              <a:rPr sz="2600" spc="-150" dirty="0">
                <a:cs typeface="Arial"/>
              </a:rPr>
              <a:t> </a:t>
            </a:r>
            <a:r>
              <a:rPr lang="en-US" sz="2600" spc="-100" dirty="0">
                <a:cs typeface="Arial"/>
              </a:rPr>
              <a:t>appreciated</a:t>
            </a:r>
            <a:r>
              <a:rPr sz="2600" spc="-100" dirty="0">
                <a:cs typeface="Arial"/>
              </a:rPr>
              <a:t>.</a:t>
            </a:r>
            <a:endParaRPr sz="2600" dirty="0"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60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spc="-165" dirty="0">
                <a:cs typeface="Arial"/>
              </a:rPr>
              <a:t>Please </a:t>
            </a:r>
            <a:r>
              <a:rPr sz="2200" spc="-135" dirty="0">
                <a:cs typeface="Arial"/>
              </a:rPr>
              <a:t>send </a:t>
            </a:r>
            <a:r>
              <a:rPr lang="en-US" sz="2200" spc="15" dirty="0">
                <a:cs typeface="Arial"/>
              </a:rPr>
              <a:t>me</a:t>
            </a:r>
            <a:r>
              <a:rPr sz="2200" spc="15" dirty="0">
                <a:cs typeface="Arial"/>
              </a:rPr>
              <a:t> </a:t>
            </a:r>
            <a:r>
              <a:rPr lang="en-US" sz="2200" spc="15" dirty="0">
                <a:cs typeface="Arial"/>
              </a:rPr>
              <a:t>an e-</a:t>
            </a:r>
            <a:r>
              <a:rPr sz="2200" spc="-125" dirty="0">
                <a:cs typeface="Arial"/>
              </a:rPr>
              <a:t>mail</a:t>
            </a:r>
            <a:endParaRPr lang="en-US" sz="2200" spc="-125" dirty="0">
              <a:cs typeface="Arial"/>
            </a:endParaRPr>
          </a:p>
          <a:p>
            <a:pPr marL="469900" lvl="1">
              <a:lnSpc>
                <a:spcPct val="100000"/>
              </a:lnSpc>
              <a:spcBef>
                <a:spcPts val="560"/>
              </a:spcBef>
              <a:tabLst>
                <a:tab pos="756285" algn="l"/>
                <a:tab pos="756920" algn="l"/>
              </a:tabLst>
            </a:pPr>
            <a:endParaRPr sz="22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SzPct val="5961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600" spc="-160" dirty="0">
                <a:cs typeface="Arial"/>
              </a:rPr>
              <a:t>Any </a:t>
            </a:r>
            <a:r>
              <a:rPr sz="2600" spc="-100" dirty="0">
                <a:cs typeface="Arial"/>
              </a:rPr>
              <a:t>questions </a:t>
            </a:r>
            <a:r>
              <a:rPr sz="2600" spc="-55" dirty="0">
                <a:cs typeface="Arial"/>
              </a:rPr>
              <a:t>about </a:t>
            </a:r>
            <a:r>
              <a:rPr sz="2600" spc="-25" dirty="0">
                <a:cs typeface="Arial"/>
              </a:rPr>
              <a:t>the</a:t>
            </a:r>
            <a:r>
              <a:rPr sz="2600" spc="-320" dirty="0">
                <a:cs typeface="Arial"/>
              </a:rPr>
              <a:t> </a:t>
            </a:r>
            <a:r>
              <a:rPr sz="2600" spc="-155" dirty="0">
                <a:cs typeface="Arial"/>
              </a:rPr>
              <a:t>course?</a:t>
            </a:r>
            <a:endParaRPr sz="26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FFC000"/>
              </a:buClr>
              <a:buSzPct val="5961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600" spc="-35" dirty="0">
                <a:cs typeface="Arial"/>
              </a:rPr>
              <a:t>My</a:t>
            </a:r>
            <a:r>
              <a:rPr sz="2600" spc="-150" dirty="0">
                <a:cs typeface="Arial"/>
              </a:rPr>
              <a:t> </a:t>
            </a:r>
            <a:r>
              <a:rPr sz="2600" spc="-95" dirty="0">
                <a:cs typeface="Arial"/>
              </a:rPr>
              <a:t>questions:</a:t>
            </a:r>
            <a:endParaRPr sz="2600" dirty="0"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spc="-65" dirty="0">
                <a:cs typeface="Arial"/>
              </a:rPr>
              <a:t>What</a:t>
            </a:r>
            <a:r>
              <a:rPr sz="2200" spc="-120" dirty="0">
                <a:cs typeface="Arial"/>
              </a:rPr>
              <a:t> </a:t>
            </a:r>
            <a:r>
              <a:rPr sz="2200" spc="-70" dirty="0">
                <a:cs typeface="Arial"/>
              </a:rPr>
              <a:t>do</a:t>
            </a:r>
            <a:r>
              <a:rPr sz="2200" spc="-110" dirty="0">
                <a:cs typeface="Arial"/>
              </a:rPr>
              <a:t> </a:t>
            </a:r>
            <a:r>
              <a:rPr sz="2200" spc="-90" dirty="0">
                <a:cs typeface="Arial"/>
              </a:rPr>
              <a:t>you</a:t>
            </a:r>
            <a:r>
              <a:rPr sz="2200" spc="-120" dirty="0">
                <a:cs typeface="Arial"/>
              </a:rPr>
              <a:t> </a:t>
            </a:r>
            <a:r>
              <a:rPr sz="2200" spc="-75" dirty="0">
                <a:cs typeface="Arial"/>
              </a:rPr>
              <a:t>like</a:t>
            </a:r>
            <a:r>
              <a:rPr sz="2200" spc="-114" dirty="0">
                <a:cs typeface="Arial"/>
              </a:rPr>
              <a:t> </a:t>
            </a:r>
            <a:r>
              <a:rPr sz="2200" spc="15" dirty="0">
                <a:cs typeface="Arial"/>
              </a:rPr>
              <a:t>to</a:t>
            </a:r>
            <a:r>
              <a:rPr sz="2200" spc="-100" dirty="0">
                <a:cs typeface="Arial"/>
              </a:rPr>
              <a:t> </a:t>
            </a:r>
            <a:r>
              <a:rPr sz="2200" spc="-65" dirty="0">
                <a:cs typeface="Arial"/>
              </a:rPr>
              <a:t>learn</a:t>
            </a:r>
            <a:r>
              <a:rPr sz="2200" spc="-135" dirty="0">
                <a:cs typeface="Arial"/>
              </a:rPr>
              <a:t> </a:t>
            </a:r>
            <a:r>
              <a:rPr sz="2200" spc="-25" dirty="0">
                <a:cs typeface="Arial"/>
              </a:rPr>
              <a:t>from</a:t>
            </a:r>
            <a:r>
              <a:rPr sz="2200" spc="-100" dirty="0">
                <a:cs typeface="Arial"/>
              </a:rPr>
              <a:t> </a:t>
            </a:r>
            <a:r>
              <a:rPr sz="2200" spc="-45" dirty="0">
                <a:cs typeface="Arial"/>
              </a:rPr>
              <a:t>this</a:t>
            </a:r>
            <a:r>
              <a:rPr sz="2200" spc="-114" dirty="0">
                <a:cs typeface="Arial"/>
              </a:rPr>
              <a:t> </a:t>
            </a:r>
            <a:r>
              <a:rPr sz="2200" spc="-135" dirty="0">
                <a:cs typeface="Arial"/>
              </a:rPr>
              <a:t>course?</a:t>
            </a:r>
            <a:endParaRPr sz="2200" dirty="0"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spc="-65" dirty="0">
                <a:cs typeface="Arial"/>
              </a:rPr>
              <a:t>What </a:t>
            </a:r>
            <a:r>
              <a:rPr sz="2200" spc="-95" dirty="0">
                <a:cs typeface="Arial"/>
              </a:rPr>
              <a:t>excite </a:t>
            </a:r>
            <a:r>
              <a:rPr sz="2200" spc="-90" dirty="0">
                <a:cs typeface="Arial"/>
              </a:rPr>
              <a:t>you </a:t>
            </a:r>
            <a:r>
              <a:rPr sz="2200" spc="-35" dirty="0">
                <a:cs typeface="Arial"/>
              </a:rPr>
              <a:t>the </a:t>
            </a:r>
            <a:r>
              <a:rPr sz="2200" spc="-70" dirty="0">
                <a:cs typeface="Arial"/>
              </a:rPr>
              <a:t>most </a:t>
            </a:r>
            <a:r>
              <a:rPr sz="2200" spc="-30" dirty="0">
                <a:cs typeface="Arial"/>
              </a:rPr>
              <a:t>in</a:t>
            </a:r>
            <a:r>
              <a:rPr sz="2200" spc="-300" dirty="0">
                <a:cs typeface="Arial"/>
              </a:rPr>
              <a:t> </a:t>
            </a:r>
            <a:r>
              <a:rPr sz="2200" spc="-120" dirty="0">
                <a:cs typeface="Arial"/>
              </a:rPr>
              <a:t>general?</a:t>
            </a:r>
            <a:endParaRPr sz="2200" dirty="0">
              <a:cs typeface="Arial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1219200" y="533400"/>
            <a:ext cx="786447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35" dirty="0"/>
              <a:t>Suggestions</a:t>
            </a:r>
            <a:endParaRPr sz="3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662CC5-7113-45AC-9716-D68CCF50A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28"/>
    </mc:Choice>
    <mc:Fallback>
      <p:transition spd="slow" advTm="69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539965"/>
            <a:ext cx="720001" cy="720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0413" y="2481452"/>
            <a:ext cx="55803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5" dirty="0"/>
              <a:t>Part </a:t>
            </a:r>
            <a:r>
              <a:rPr spc="-90" dirty="0"/>
              <a:t>II: </a:t>
            </a:r>
            <a:r>
              <a:rPr spc="-105" dirty="0"/>
              <a:t>About</a:t>
            </a:r>
            <a:r>
              <a:rPr spc="-455" dirty="0"/>
              <a:t> </a:t>
            </a:r>
            <a:r>
              <a:rPr spc="-130" dirty="0"/>
              <a:t>algorithms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004A9A-3DB2-412F-B081-253C3FB62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0"/>
    </mc:Choice>
    <mc:Fallback>
      <p:transition spd="slow" advTm="9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3411" y="6364935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166" y="502996"/>
            <a:ext cx="708863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-135" dirty="0"/>
              <a:t>Factors of Programming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1653" y="1474687"/>
            <a:ext cx="49270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b="1" spc="-90" dirty="0">
                <a:latin typeface="Arial"/>
                <a:cs typeface="Arial"/>
              </a:rPr>
              <a:t>Programming</a:t>
            </a:r>
            <a:r>
              <a:rPr sz="2800" b="1" spc="-140" dirty="0">
                <a:latin typeface="Arial"/>
                <a:cs typeface="Arial"/>
              </a:rPr>
              <a:t> </a:t>
            </a:r>
            <a:r>
              <a:rPr sz="2800" b="1" spc="-125" dirty="0">
                <a:latin typeface="Arial"/>
                <a:cs typeface="Arial"/>
              </a:rPr>
              <a:t>Languages</a:t>
            </a:r>
            <a:r>
              <a:rPr sz="2800" b="1" spc="-125" dirty="0">
                <a:latin typeface="Noto Sans Mono CJK JP Regular"/>
                <a:cs typeface="Noto Sans Mono CJK JP Regular"/>
              </a:rPr>
              <a:t>？</a:t>
            </a:r>
            <a:endParaRPr sz="2800" b="1" dirty="0">
              <a:latin typeface="Noto Sans Mono CJK JP Regular"/>
              <a:cs typeface="Noto Sans Mono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85460" y="2976498"/>
            <a:ext cx="570889" cy="1006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54671" y="2208657"/>
            <a:ext cx="333755" cy="4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1812" y="2184400"/>
            <a:ext cx="329437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69353" y="2322702"/>
            <a:ext cx="675894" cy="155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2371" y="2202561"/>
            <a:ext cx="1228344" cy="472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6303" y="2178303"/>
            <a:ext cx="1225042" cy="46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8000" y="2194941"/>
            <a:ext cx="1242059" cy="4861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4" y="2184400"/>
            <a:ext cx="1212850" cy="457200"/>
          </a:xfrm>
          <a:custGeom>
            <a:avLst/>
            <a:gdLst/>
            <a:ahLst/>
            <a:cxnLst/>
            <a:rect l="l" t="t" r="r" b="b"/>
            <a:pathLst>
              <a:path w="1212850" h="457200">
                <a:moveTo>
                  <a:pt x="77342" y="9016"/>
                </a:moveTo>
                <a:lnTo>
                  <a:pt x="0" y="9016"/>
                </a:lnTo>
                <a:lnTo>
                  <a:pt x="0" y="450469"/>
                </a:lnTo>
                <a:lnTo>
                  <a:pt x="39497" y="450469"/>
                </a:lnTo>
                <a:lnTo>
                  <a:pt x="39497" y="268986"/>
                </a:lnTo>
                <a:lnTo>
                  <a:pt x="78208" y="268986"/>
                </a:lnTo>
                <a:lnTo>
                  <a:pt x="128142" y="255524"/>
                </a:lnTo>
                <a:lnTo>
                  <a:pt x="157251" y="212725"/>
                </a:lnTo>
                <a:lnTo>
                  <a:pt x="39497" y="212725"/>
                </a:lnTo>
                <a:lnTo>
                  <a:pt x="39497" y="62864"/>
                </a:lnTo>
                <a:lnTo>
                  <a:pt x="67183" y="62864"/>
                </a:lnTo>
                <a:lnTo>
                  <a:pt x="72389" y="62611"/>
                </a:lnTo>
                <a:lnTo>
                  <a:pt x="158532" y="62611"/>
                </a:lnTo>
                <a:lnTo>
                  <a:pt x="133367" y="25626"/>
                </a:lnTo>
                <a:lnTo>
                  <a:pt x="99319" y="10854"/>
                </a:lnTo>
                <a:lnTo>
                  <a:pt x="77342" y="9016"/>
                </a:lnTo>
                <a:close/>
              </a:path>
              <a:path w="1212850" h="457200">
                <a:moveTo>
                  <a:pt x="158532" y="62611"/>
                </a:moveTo>
                <a:lnTo>
                  <a:pt x="72389" y="62611"/>
                </a:lnTo>
                <a:lnTo>
                  <a:pt x="74929" y="62737"/>
                </a:lnTo>
                <a:lnTo>
                  <a:pt x="99433" y="67401"/>
                </a:lnTo>
                <a:lnTo>
                  <a:pt x="116744" y="80994"/>
                </a:lnTo>
                <a:lnTo>
                  <a:pt x="126865" y="103493"/>
                </a:lnTo>
                <a:lnTo>
                  <a:pt x="129794" y="134874"/>
                </a:lnTo>
                <a:lnTo>
                  <a:pt x="126841" y="171451"/>
                </a:lnTo>
                <a:lnTo>
                  <a:pt x="115125" y="196611"/>
                </a:lnTo>
                <a:lnTo>
                  <a:pt x="94646" y="210365"/>
                </a:lnTo>
                <a:lnTo>
                  <a:pt x="65404" y="212725"/>
                </a:lnTo>
                <a:lnTo>
                  <a:pt x="157251" y="212725"/>
                </a:lnTo>
                <a:lnTo>
                  <a:pt x="159289" y="208470"/>
                </a:lnTo>
                <a:lnTo>
                  <a:pt x="167505" y="173370"/>
                </a:lnTo>
                <a:lnTo>
                  <a:pt x="170814" y="130555"/>
                </a:lnTo>
                <a:lnTo>
                  <a:pt x="169221" y="103098"/>
                </a:lnTo>
                <a:lnTo>
                  <a:pt x="164449" y="78628"/>
                </a:lnTo>
                <a:lnTo>
                  <a:pt x="158532" y="62611"/>
                </a:lnTo>
                <a:close/>
              </a:path>
              <a:path w="1212850" h="457200">
                <a:moveTo>
                  <a:pt x="949071" y="9016"/>
                </a:moveTo>
                <a:lnTo>
                  <a:pt x="900938" y="9016"/>
                </a:lnTo>
                <a:lnTo>
                  <a:pt x="819912" y="450469"/>
                </a:lnTo>
                <a:lnTo>
                  <a:pt x="861441" y="450469"/>
                </a:lnTo>
                <a:lnTo>
                  <a:pt x="866511" y="419629"/>
                </a:lnTo>
                <a:lnTo>
                  <a:pt x="871616" y="388826"/>
                </a:lnTo>
                <a:lnTo>
                  <a:pt x="881888" y="327278"/>
                </a:lnTo>
                <a:lnTo>
                  <a:pt x="1006432" y="327278"/>
                </a:lnTo>
                <a:lnTo>
                  <a:pt x="996692" y="273176"/>
                </a:lnTo>
                <a:lnTo>
                  <a:pt x="891540" y="273176"/>
                </a:lnTo>
                <a:lnTo>
                  <a:pt x="923544" y="53975"/>
                </a:lnTo>
                <a:lnTo>
                  <a:pt x="957175" y="53975"/>
                </a:lnTo>
                <a:lnTo>
                  <a:pt x="949071" y="9016"/>
                </a:lnTo>
                <a:close/>
              </a:path>
              <a:path w="1212850" h="457200">
                <a:moveTo>
                  <a:pt x="1006432" y="327278"/>
                </a:moveTo>
                <a:lnTo>
                  <a:pt x="963929" y="327278"/>
                </a:lnTo>
                <a:lnTo>
                  <a:pt x="969361" y="358046"/>
                </a:lnTo>
                <a:lnTo>
                  <a:pt x="980271" y="419629"/>
                </a:lnTo>
                <a:lnTo>
                  <a:pt x="985774" y="450469"/>
                </a:lnTo>
                <a:lnTo>
                  <a:pt x="1028573" y="450469"/>
                </a:lnTo>
                <a:lnTo>
                  <a:pt x="1006432" y="327278"/>
                </a:lnTo>
                <a:close/>
              </a:path>
              <a:path w="1212850" h="457200">
                <a:moveTo>
                  <a:pt x="957175" y="53975"/>
                </a:moveTo>
                <a:lnTo>
                  <a:pt x="923544" y="53975"/>
                </a:lnTo>
                <a:lnTo>
                  <a:pt x="955548" y="273176"/>
                </a:lnTo>
                <a:lnTo>
                  <a:pt x="996692" y="273176"/>
                </a:lnTo>
                <a:lnTo>
                  <a:pt x="957175" y="53975"/>
                </a:lnTo>
                <a:close/>
              </a:path>
              <a:path w="1212850" h="457200">
                <a:moveTo>
                  <a:pt x="313309" y="9016"/>
                </a:moveTo>
                <a:lnTo>
                  <a:pt x="265175" y="9016"/>
                </a:lnTo>
                <a:lnTo>
                  <a:pt x="184150" y="450469"/>
                </a:lnTo>
                <a:lnTo>
                  <a:pt x="225678" y="450469"/>
                </a:lnTo>
                <a:lnTo>
                  <a:pt x="230749" y="419629"/>
                </a:lnTo>
                <a:lnTo>
                  <a:pt x="235854" y="388826"/>
                </a:lnTo>
                <a:lnTo>
                  <a:pt x="246125" y="327278"/>
                </a:lnTo>
                <a:lnTo>
                  <a:pt x="370717" y="327278"/>
                </a:lnTo>
                <a:lnTo>
                  <a:pt x="360958" y="273176"/>
                </a:lnTo>
                <a:lnTo>
                  <a:pt x="255777" y="273176"/>
                </a:lnTo>
                <a:lnTo>
                  <a:pt x="287782" y="53975"/>
                </a:lnTo>
                <a:lnTo>
                  <a:pt x="321418" y="53975"/>
                </a:lnTo>
                <a:lnTo>
                  <a:pt x="313309" y="9016"/>
                </a:lnTo>
                <a:close/>
              </a:path>
              <a:path w="1212850" h="457200">
                <a:moveTo>
                  <a:pt x="370717" y="327278"/>
                </a:moveTo>
                <a:lnTo>
                  <a:pt x="328167" y="327278"/>
                </a:lnTo>
                <a:lnTo>
                  <a:pt x="333599" y="358046"/>
                </a:lnTo>
                <a:lnTo>
                  <a:pt x="344509" y="419629"/>
                </a:lnTo>
                <a:lnTo>
                  <a:pt x="350012" y="450469"/>
                </a:lnTo>
                <a:lnTo>
                  <a:pt x="392938" y="450469"/>
                </a:lnTo>
                <a:lnTo>
                  <a:pt x="370717" y="327278"/>
                </a:lnTo>
                <a:close/>
              </a:path>
              <a:path w="1212850" h="457200">
                <a:moveTo>
                  <a:pt x="321418" y="53975"/>
                </a:moveTo>
                <a:lnTo>
                  <a:pt x="287782" y="53975"/>
                </a:lnTo>
                <a:lnTo>
                  <a:pt x="319786" y="273176"/>
                </a:lnTo>
                <a:lnTo>
                  <a:pt x="360958" y="273176"/>
                </a:lnTo>
                <a:lnTo>
                  <a:pt x="321418" y="53975"/>
                </a:lnTo>
                <a:close/>
              </a:path>
              <a:path w="1212850" h="457200">
                <a:moveTo>
                  <a:pt x="1097660" y="9016"/>
                </a:moveTo>
                <a:lnTo>
                  <a:pt x="1058164" y="9016"/>
                </a:lnTo>
                <a:lnTo>
                  <a:pt x="1058164" y="450469"/>
                </a:lnTo>
                <a:lnTo>
                  <a:pt x="1212850" y="450469"/>
                </a:lnTo>
                <a:lnTo>
                  <a:pt x="1212850" y="396494"/>
                </a:lnTo>
                <a:lnTo>
                  <a:pt x="1097660" y="396494"/>
                </a:lnTo>
                <a:lnTo>
                  <a:pt x="1097660" y="9016"/>
                </a:lnTo>
                <a:close/>
              </a:path>
              <a:path w="1212850" h="457200">
                <a:moveTo>
                  <a:pt x="450214" y="302387"/>
                </a:moveTo>
                <a:lnTo>
                  <a:pt x="410845" y="302387"/>
                </a:lnTo>
                <a:lnTo>
                  <a:pt x="410634" y="331962"/>
                </a:lnTo>
                <a:lnTo>
                  <a:pt x="413595" y="374824"/>
                </a:lnTo>
                <a:lnTo>
                  <a:pt x="429480" y="418282"/>
                </a:lnTo>
                <a:lnTo>
                  <a:pt x="470195" y="452762"/>
                </a:lnTo>
                <a:lnTo>
                  <a:pt x="498221" y="457073"/>
                </a:lnTo>
                <a:lnTo>
                  <a:pt x="536656" y="446258"/>
                </a:lnTo>
                <a:lnTo>
                  <a:pt x="564530" y="420846"/>
                </a:lnTo>
                <a:lnTo>
                  <a:pt x="571167" y="405511"/>
                </a:lnTo>
                <a:lnTo>
                  <a:pt x="499617" y="405511"/>
                </a:lnTo>
                <a:lnTo>
                  <a:pt x="475825" y="399845"/>
                </a:lnTo>
                <a:lnTo>
                  <a:pt x="459676" y="380761"/>
                </a:lnTo>
                <a:lnTo>
                  <a:pt x="451147" y="348271"/>
                </a:lnTo>
                <a:lnTo>
                  <a:pt x="450214" y="302387"/>
                </a:lnTo>
                <a:close/>
              </a:path>
              <a:path w="1212850" h="457200">
                <a:moveTo>
                  <a:pt x="496697" y="126"/>
                </a:moveTo>
                <a:lnTo>
                  <a:pt x="462149" y="10461"/>
                </a:lnTo>
                <a:lnTo>
                  <a:pt x="437007" y="34416"/>
                </a:lnTo>
                <a:lnTo>
                  <a:pt x="421294" y="71993"/>
                </a:lnTo>
                <a:lnTo>
                  <a:pt x="415036" y="123189"/>
                </a:lnTo>
                <a:lnTo>
                  <a:pt x="416659" y="159005"/>
                </a:lnTo>
                <a:lnTo>
                  <a:pt x="433716" y="210111"/>
                </a:lnTo>
                <a:lnTo>
                  <a:pt x="464502" y="237680"/>
                </a:lnTo>
                <a:lnTo>
                  <a:pt x="489330" y="251078"/>
                </a:lnTo>
                <a:lnTo>
                  <a:pt x="496697" y="255524"/>
                </a:lnTo>
                <a:lnTo>
                  <a:pt x="501776" y="258317"/>
                </a:lnTo>
                <a:lnTo>
                  <a:pt x="504698" y="259461"/>
                </a:lnTo>
                <a:lnTo>
                  <a:pt x="506857" y="262889"/>
                </a:lnTo>
                <a:lnTo>
                  <a:pt x="509777" y="264540"/>
                </a:lnTo>
                <a:lnTo>
                  <a:pt x="513461" y="264540"/>
                </a:lnTo>
                <a:lnTo>
                  <a:pt x="528462" y="275802"/>
                </a:lnTo>
                <a:lnTo>
                  <a:pt x="539178" y="291480"/>
                </a:lnTo>
                <a:lnTo>
                  <a:pt x="545607" y="311564"/>
                </a:lnTo>
                <a:lnTo>
                  <a:pt x="547751" y="336041"/>
                </a:lnTo>
                <a:lnTo>
                  <a:pt x="544230" y="365666"/>
                </a:lnTo>
                <a:lnTo>
                  <a:pt x="535019" y="387111"/>
                </a:lnTo>
                <a:lnTo>
                  <a:pt x="520140" y="400389"/>
                </a:lnTo>
                <a:lnTo>
                  <a:pt x="499617" y="405511"/>
                </a:lnTo>
                <a:lnTo>
                  <a:pt x="571167" y="405511"/>
                </a:lnTo>
                <a:lnTo>
                  <a:pt x="581856" y="380813"/>
                </a:lnTo>
                <a:lnTo>
                  <a:pt x="588645" y="326136"/>
                </a:lnTo>
                <a:lnTo>
                  <a:pt x="586761" y="286795"/>
                </a:lnTo>
                <a:lnTo>
                  <a:pt x="575198" y="253349"/>
                </a:lnTo>
                <a:lnTo>
                  <a:pt x="553944" y="225784"/>
                </a:lnTo>
                <a:lnTo>
                  <a:pt x="522986" y="204088"/>
                </a:lnTo>
                <a:lnTo>
                  <a:pt x="517144" y="201167"/>
                </a:lnTo>
                <a:lnTo>
                  <a:pt x="509904" y="197358"/>
                </a:lnTo>
                <a:lnTo>
                  <a:pt x="501141" y="192912"/>
                </a:lnTo>
                <a:lnTo>
                  <a:pt x="491871" y="188595"/>
                </a:lnTo>
                <a:lnTo>
                  <a:pt x="484886" y="184276"/>
                </a:lnTo>
                <a:lnTo>
                  <a:pt x="480060" y="179832"/>
                </a:lnTo>
                <a:lnTo>
                  <a:pt x="469558" y="171309"/>
                </a:lnTo>
                <a:lnTo>
                  <a:pt x="462057" y="160035"/>
                </a:lnTo>
                <a:lnTo>
                  <a:pt x="457557" y="146024"/>
                </a:lnTo>
                <a:lnTo>
                  <a:pt x="456057" y="129286"/>
                </a:lnTo>
                <a:lnTo>
                  <a:pt x="458346" y="96355"/>
                </a:lnTo>
                <a:lnTo>
                  <a:pt x="466566" y="72818"/>
                </a:lnTo>
                <a:lnTo>
                  <a:pt x="480738" y="58687"/>
                </a:lnTo>
                <a:lnTo>
                  <a:pt x="500888" y="53975"/>
                </a:lnTo>
                <a:lnTo>
                  <a:pt x="568098" y="53975"/>
                </a:lnTo>
                <a:lnTo>
                  <a:pt x="560990" y="35464"/>
                </a:lnTo>
                <a:lnTo>
                  <a:pt x="534344" y="10104"/>
                </a:lnTo>
                <a:lnTo>
                  <a:pt x="496697" y="126"/>
                </a:lnTo>
                <a:close/>
              </a:path>
              <a:path w="1212850" h="457200">
                <a:moveTo>
                  <a:pt x="568098" y="53975"/>
                </a:moveTo>
                <a:lnTo>
                  <a:pt x="500888" y="53975"/>
                </a:lnTo>
                <a:lnTo>
                  <a:pt x="518723" y="60378"/>
                </a:lnTo>
                <a:lnTo>
                  <a:pt x="531272" y="75580"/>
                </a:lnTo>
                <a:lnTo>
                  <a:pt x="538535" y="99569"/>
                </a:lnTo>
                <a:lnTo>
                  <a:pt x="540512" y="132334"/>
                </a:lnTo>
                <a:lnTo>
                  <a:pt x="581278" y="132334"/>
                </a:lnTo>
                <a:lnTo>
                  <a:pt x="576635" y="76207"/>
                </a:lnTo>
                <a:lnTo>
                  <a:pt x="568098" y="53975"/>
                </a:lnTo>
                <a:close/>
              </a:path>
              <a:path w="1212850" h="457200">
                <a:moveTo>
                  <a:pt x="715390" y="0"/>
                </a:moveTo>
                <a:lnTo>
                  <a:pt x="663353" y="24854"/>
                </a:lnTo>
                <a:lnTo>
                  <a:pt x="632935" y="99436"/>
                </a:lnTo>
                <a:lnTo>
                  <a:pt x="625814" y="155383"/>
                </a:lnTo>
                <a:lnTo>
                  <a:pt x="624077" y="223774"/>
                </a:lnTo>
                <a:lnTo>
                  <a:pt x="624660" y="296300"/>
                </a:lnTo>
                <a:lnTo>
                  <a:pt x="631237" y="355378"/>
                </a:lnTo>
                <a:lnTo>
                  <a:pt x="643810" y="401002"/>
                </a:lnTo>
                <a:lnTo>
                  <a:pt x="686963" y="451856"/>
                </a:lnTo>
                <a:lnTo>
                  <a:pt x="717550" y="457073"/>
                </a:lnTo>
                <a:lnTo>
                  <a:pt x="736526" y="454074"/>
                </a:lnTo>
                <a:lnTo>
                  <a:pt x="753443" y="445087"/>
                </a:lnTo>
                <a:lnTo>
                  <a:pt x="768288" y="430123"/>
                </a:lnTo>
                <a:lnTo>
                  <a:pt x="781050" y="409194"/>
                </a:lnTo>
                <a:lnTo>
                  <a:pt x="782647" y="405384"/>
                </a:lnTo>
                <a:lnTo>
                  <a:pt x="713359" y="405384"/>
                </a:lnTo>
                <a:lnTo>
                  <a:pt x="690046" y="393932"/>
                </a:lnTo>
                <a:lnTo>
                  <a:pt x="674211" y="359584"/>
                </a:lnTo>
                <a:lnTo>
                  <a:pt x="665853" y="302353"/>
                </a:lnTo>
                <a:lnTo>
                  <a:pt x="664972" y="222250"/>
                </a:lnTo>
                <a:lnTo>
                  <a:pt x="666998" y="148647"/>
                </a:lnTo>
                <a:lnTo>
                  <a:pt x="675941" y="96059"/>
                </a:lnTo>
                <a:lnTo>
                  <a:pt x="691814" y="64498"/>
                </a:lnTo>
                <a:lnTo>
                  <a:pt x="714628" y="53975"/>
                </a:lnTo>
                <a:lnTo>
                  <a:pt x="782398" y="53975"/>
                </a:lnTo>
                <a:lnTo>
                  <a:pt x="777827" y="41116"/>
                </a:lnTo>
                <a:lnTo>
                  <a:pt x="751568" y="12045"/>
                </a:lnTo>
                <a:lnTo>
                  <a:pt x="715390" y="0"/>
                </a:lnTo>
                <a:close/>
              </a:path>
              <a:path w="1212850" h="457200">
                <a:moveTo>
                  <a:pt x="800735" y="284479"/>
                </a:moveTo>
                <a:lnTo>
                  <a:pt x="762000" y="284479"/>
                </a:lnTo>
                <a:lnTo>
                  <a:pt x="760476" y="292100"/>
                </a:lnTo>
                <a:lnTo>
                  <a:pt x="759205" y="298576"/>
                </a:lnTo>
                <a:lnTo>
                  <a:pt x="758189" y="304038"/>
                </a:lnTo>
                <a:lnTo>
                  <a:pt x="758189" y="317880"/>
                </a:lnTo>
                <a:lnTo>
                  <a:pt x="753310" y="356145"/>
                </a:lnTo>
                <a:lnTo>
                  <a:pt x="744204" y="383492"/>
                </a:lnTo>
                <a:lnTo>
                  <a:pt x="730883" y="399909"/>
                </a:lnTo>
                <a:lnTo>
                  <a:pt x="713359" y="405384"/>
                </a:lnTo>
                <a:lnTo>
                  <a:pt x="782647" y="405384"/>
                </a:lnTo>
                <a:lnTo>
                  <a:pt x="787169" y="394594"/>
                </a:lnTo>
                <a:lnTo>
                  <a:pt x="792003" y="376316"/>
                </a:lnTo>
                <a:lnTo>
                  <a:pt x="795551" y="354347"/>
                </a:lnTo>
                <a:lnTo>
                  <a:pt x="797813" y="328675"/>
                </a:lnTo>
                <a:lnTo>
                  <a:pt x="797813" y="325247"/>
                </a:lnTo>
                <a:lnTo>
                  <a:pt x="798195" y="320421"/>
                </a:lnTo>
                <a:lnTo>
                  <a:pt x="799211" y="314325"/>
                </a:lnTo>
                <a:lnTo>
                  <a:pt x="798734" y="306804"/>
                </a:lnTo>
                <a:lnTo>
                  <a:pt x="798829" y="299307"/>
                </a:lnTo>
                <a:lnTo>
                  <a:pt x="799496" y="291857"/>
                </a:lnTo>
                <a:lnTo>
                  <a:pt x="800735" y="284479"/>
                </a:lnTo>
                <a:close/>
              </a:path>
              <a:path w="1212850" h="457200">
                <a:moveTo>
                  <a:pt x="782398" y="53975"/>
                </a:moveTo>
                <a:lnTo>
                  <a:pt x="714628" y="53975"/>
                </a:lnTo>
                <a:lnTo>
                  <a:pt x="733968" y="59997"/>
                </a:lnTo>
                <a:lnTo>
                  <a:pt x="748188" y="78057"/>
                </a:lnTo>
                <a:lnTo>
                  <a:pt x="757312" y="108142"/>
                </a:lnTo>
                <a:lnTo>
                  <a:pt x="761364" y="150240"/>
                </a:lnTo>
                <a:lnTo>
                  <a:pt x="800735" y="150240"/>
                </a:lnTo>
                <a:lnTo>
                  <a:pt x="794204" y="87189"/>
                </a:lnTo>
                <a:lnTo>
                  <a:pt x="782398" y="53975"/>
                </a:lnTo>
                <a:close/>
              </a:path>
            </a:pathLst>
          </a:custGeom>
          <a:solidFill>
            <a:srgbClr val="FF99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90666" y="2234057"/>
            <a:ext cx="116204" cy="1760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2709" y="2225421"/>
            <a:ext cx="89915" cy="2451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06947" y="2225421"/>
            <a:ext cx="89915" cy="2451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2288" y="2193416"/>
            <a:ext cx="154940" cy="441959"/>
          </a:xfrm>
          <a:custGeom>
            <a:avLst/>
            <a:gdLst/>
            <a:ahLst/>
            <a:cxnLst/>
            <a:rect l="l" t="t" r="r" b="b"/>
            <a:pathLst>
              <a:path w="154940" h="441960">
                <a:moveTo>
                  <a:pt x="0" y="0"/>
                </a:moveTo>
                <a:lnTo>
                  <a:pt x="9832" y="0"/>
                </a:lnTo>
                <a:lnTo>
                  <a:pt x="19700" y="0"/>
                </a:lnTo>
                <a:lnTo>
                  <a:pt x="29592" y="0"/>
                </a:lnTo>
                <a:lnTo>
                  <a:pt x="39496" y="0"/>
                </a:lnTo>
                <a:lnTo>
                  <a:pt x="39496" y="48434"/>
                </a:lnTo>
                <a:lnTo>
                  <a:pt x="39496" y="387477"/>
                </a:lnTo>
                <a:lnTo>
                  <a:pt x="68282" y="387477"/>
                </a:lnTo>
                <a:lnTo>
                  <a:pt x="97091" y="387477"/>
                </a:lnTo>
                <a:lnTo>
                  <a:pt x="125900" y="387477"/>
                </a:lnTo>
                <a:lnTo>
                  <a:pt x="154685" y="387477"/>
                </a:lnTo>
                <a:lnTo>
                  <a:pt x="154685" y="400929"/>
                </a:lnTo>
                <a:lnTo>
                  <a:pt x="154685" y="414416"/>
                </a:lnTo>
                <a:lnTo>
                  <a:pt x="154685" y="427928"/>
                </a:lnTo>
                <a:lnTo>
                  <a:pt x="154685" y="441452"/>
                </a:lnTo>
                <a:lnTo>
                  <a:pt x="116014" y="441452"/>
                </a:lnTo>
                <a:lnTo>
                  <a:pt x="77343" y="441452"/>
                </a:lnTo>
                <a:lnTo>
                  <a:pt x="38671" y="441452"/>
                </a:lnTo>
                <a:lnTo>
                  <a:pt x="0" y="441452"/>
                </a:lnTo>
                <a:lnTo>
                  <a:pt x="0" y="392387"/>
                </a:lnTo>
                <a:lnTo>
                  <a:pt x="0" y="4902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99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84035" y="2193416"/>
            <a:ext cx="208915" cy="441959"/>
          </a:xfrm>
          <a:custGeom>
            <a:avLst/>
            <a:gdLst/>
            <a:ahLst/>
            <a:cxnLst/>
            <a:rect l="l" t="t" r="r" b="b"/>
            <a:pathLst>
              <a:path w="208915" h="441960">
                <a:moveTo>
                  <a:pt x="81026" y="0"/>
                </a:moveTo>
                <a:lnTo>
                  <a:pt x="93047" y="0"/>
                </a:lnTo>
                <a:lnTo>
                  <a:pt x="105092" y="0"/>
                </a:lnTo>
                <a:lnTo>
                  <a:pt x="117137" y="0"/>
                </a:lnTo>
                <a:lnTo>
                  <a:pt x="129159" y="0"/>
                </a:lnTo>
                <a:lnTo>
                  <a:pt x="138006" y="49026"/>
                </a:lnTo>
                <a:lnTo>
                  <a:pt x="146852" y="98061"/>
                </a:lnTo>
                <a:lnTo>
                  <a:pt x="155697" y="147103"/>
                </a:lnTo>
                <a:lnTo>
                  <a:pt x="164538" y="196152"/>
                </a:lnTo>
                <a:lnTo>
                  <a:pt x="173375" y="245205"/>
                </a:lnTo>
                <a:lnTo>
                  <a:pt x="182207" y="294263"/>
                </a:lnTo>
                <a:lnTo>
                  <a:pt x="191032" y="343324"/>
                </a:lnTo>
                <a:lnTo>
                  <a:pt x="199851" y="392387"/>
                </a:lnTo>
                <a:lnTo>
                  <a:pt x="208661" y="441452"/>
                </a:lnTo>
                <a:lnTo>
                  <a:pt x="197973" y="441452"/>
                </a:lnTo>
                <a:lnTo>
                  <a:pt x="187261" y="441452"/>
                </a:lnTo>
                <a:lnTo>
                  <a:pt x="176549" y="441452"/>
                </a:lnTo>
                <a:lnTo>
                  <a:pt x="165862" y="441452"/>
                </a:lnTo>
                <a:lnTo>
                  <a:pt x="160359" y="410612"/>
                </a:lnTo>
                <a:lnTo>
                  <a:pt x="154892" y="379809"/>
                </a:lnTo>
                <a:lnTo>
                  <a:pt x="149449" y="349029"/>
                </a:lnTo>
                <a:lnTo>
                  <a:pt x="144017" y="318262"/>
                </a:lnTo>
                <a:lnTo>
                  <a:pt x="123465" y="318262"/>
                </a:lnTo>
                <a:lnTo>
                  <a:pt x="102949" y="318262"/>
                </a:lnTo>
                <a:lnTo>
                  <a:pt x="82456" y="318262"/>
                </a:lnTo>
                <a:lnTo>
                  <a:pt x="61976" y="318262"/>
                </a:lnTo>
                <a:lnTo>
                  <a:pt x="56834" y="349029"/>
                </a:lnTo>
                <a:lnTo>
                  <a:pt x="51704" y="379809"/>
                </a:lnTo>
                <a:lnTo>
                  <a:pt x="46599" y="410612"/>
                </a:lnTo>
                <a:lnTo>
                  <a:pt x="41529" y="441452"/>
                </a:lnTo>
                <a:lnTo>
                  <a:pt x="31146" y="441452"/>
                </a:lnTo>
                <a:lnTo>
                  <a:pt x="20764" y="441452"/>
                </a:lnTo>
                <a:lnTo>
                  <a:pt x="10382" y="441452"/>
                </a:lnTo>
                <a:lnTo>
                  <a:pt x="0" y="441452"/>
                </a:lnTo>
                <a:lnTo>
                  <a:pt x="9012" y="392387"/>
                </a:lnTo>
                <a:lnTo>
                  <a:pt x="18017" y="343324"/>
                </a:lnTo>
                <a:lnTo>
                  <a:pt x="27018" y="294263"/>
                </a:lnTo>
                <a:lnTo>
                  <a:pt x="36015" y="245205"/>
                </a:lnTo>
                <a:lnTo>
                  <a:pt x="45010" y="196152"/>
                </a:lnTo>
                <a:lnTo>
                  <a:pt x="54007" y="147103"/>
                </a:lnTo>
                <a:lnTo>
                  <a:pt x="63008" y="98061"/>
                </a:lnTo>
                <a:lnTo>
                  <a:pt x="72013" y="49026"/>
                </a:lnTo>
                <a:lnTo>
                  <a:pt x="81026" y="0"/>
                </a:lnTo>
                <a:close/>
              </a:path>
            </a:pathLst>
          </a:custGeom>
          <a:ln w="25908">
            <a:solidFill>
              <a:srgbClr val="99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48274" y="2193416"/>
            <a:ext cx="208915" cy="441959"/>
          </a:xfrm>
          <a:custGeom>
            <a:avLst/>
            <a:gdLst/>
            <a:ahLst/>
            <a:cxnLst/>
            <a:rect l="l" t="t" r="r" b="b"/>
            <a:pathLst>
              <a:path w="208914" h="441960">
                <a:moveTo>
                  <a:pt x="81025" y="0"/>
                </a:moveTo>
                <a:lnTo>
                  <a:pt x="93047" y="0"/>
                </a:lnTo>
                <a:lnTo>
                  <a:pt x="105092" y="0"/>
                </a:lnTo>
                <a:lnTo>
                  <a:pt x="117137" y="0"/>
                </a:lnTo>
                <a:lnTo>
                  <a:pt x="129159" y="0"/>
                </a:lnTo>
                <a:lnTo>
                  <a:pt x="138006" y="49026"/>
                </a:lnTo>
                <a:lnTo>
                  <a:pt x="146854" y="98061"/>
                </a:lnTo>
                <a:lnTo>
                  <a:pt x="155701" y="147103"/>
                </a:lnTo>
                <a:lnTo>
                  <a:pt x="164549" y="196152"/>
                </a:lnTo>
                <a:lnTo>
                  <a:pt x="173397" y="245205"/>
                </a:lnTo>
                <a:lnTo>
                  <a:pt x="182244" y="294263"/>
                </a:lnTo>
                <a:lnTo>
                  <a:pt x="191092" y="343324"/>
                </a:lnTo>
                <a:lnTo>
                  <a:pt x="199940" y="392387"/>
                </a:lnTo>
                <a:lnTo>
                  <a:pt x="208787" y="441452"/>
                </a:lnTo>
                <a:lnTo>
                  <a:pt x="198026" y="441452"/>
                </a:lnTo>
                <a:lnTo>
                  <a:pt x="187277" y="441452"/>
                </a:lnTo>
                <a:lnTo>
                  <a:pt x="176551" y="441452"/>
                </a:lnTo>
                <a:lnTo>
                  <a:pt x="165862" y="441452"/>
                </a:lnTo>
                <a:lnTo>
                  <a:pt x="160359" y="410612"/>
                </a:lnTo>
                <a:lnTo>
                  <a:pt x="154892" y="379809"/>
                </a:lnTo>
                <a:lnTo>
                  <a:pt x="149449" y="349029"/>
                </a:lnTo>
                <a:lnTo>
                  <a:pt x="144017" y="318262"/>
                </a:lnTo>
                <a:lnTo>
                  <a:pt x="123465" y="318262"/>
                </a:lnTo>
                <a:lnTo>
                  <a:pt x="102949" y="318262"/>
                </a:lnTo>
                <a:lnTo>
                  <a:pt x="82456" y="318262"/>
                </a:lnTo>
                <a:lnTo>
                  <a:pt x="61975" y="318262"/>
                </a:lnTo>
                <a:lnTo>
                  <a:pt x="56834" y="349029"/>
                </a:lnTo>
                <a:lnTo>
                  <a:pt x="51704" y="379809"/>
                </a:lnTo>
                <a:lnTo>
                  <a:pt x="46599" y="410612"/>
                </a:lnTo>
                <a:lnTo>
                  <a:pt x="41528" y="441452"/>
                </a:lnTo>
                <a:lnTo>
                  <a:pt x="31146" y="441452"/>
                </a:lnTo>
                <a:lnTo>
                  <a:pt x="20764" y="441452"/>
                </a:lnTo>
                <a:lnTo>
                  <a:pt x="10382" y="441452"/>
                </a:lnTo>
                <a:lnTo>
                  <a:pt x="0" y="441452"/>
                </a:lnTo>
                <a:lnTo>
                  <a:pt x="9012" y="392387"/>
                </a:lnTo>
                <a:lnTo>
                  <a:pt x="18017" y="343324"/>
                </a:lnTo>
                <a:lnTo>
                  <a:pt x="27018" y="294263"/>
                </a:lnTo>
                <a:lnTo>
                  <a:pt x="36015" y="245205"/>
                </a:lnTo>
                <a:lnTo>
                  <a:pt x="45010" y="196152"/>
                </a:lnTo>
                <a:lnTo>
                  <a:pt x="54007" y="147103"/>
                </a:lnTo>
                <a:lnTo>
                  <a:pt x="63008" y="98061"/>
                </a:lnTo>
                <a:lnTo>
                  <a:pt x="72013" y="49026"/>
                </a:lnTo>
                <a:lnTo>
                  <a:pt x="81025" y="0"/>
                </a:lnTo>
                <a:close/>
              </a:path>
            </a:pathLst>
          </a:custGeom>
          <a:ln w="25907">
            <a:solidFill>
              <a:srgbClr val="99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4124" y="2193416"/>
            <a:ext cx="170815" cy="441959"/>
          </a:xfrm>
          <a:custGeom>
            <a:avLst/>
            <a:gdLst/>
            <a:ahLst/>
            <a:cxnLst/>
            <a:rect l="l" t="t" r="r" b="b"/>
            <a:pathLst>
              <a:path w="170814" h="441960">
                <a:moveTo>
                  <a:pt x="0" y="0"/>
                </a:moveTo>
                <a:lnTo>
                  <a:pt x="19335" y="0"/>
                </a:lnTo>
                <a:lnTo>
                  <a:pt x="38671" y="0"/>
                </a:lnTo>
                <a:lnTo>
                  <a:pt x="58007" y="0"/>
                </a:lnTo>
                <a:lnTo>
                  <a:pt x="77342" y="0"/>
                </a:lnTo>
                <a:lnTo>
                  <a:pt x="99319" y="1837"/>
                </a:lnTo>
                <a:lnTo>
                  <a:pt x="145414" y="29591"/>
                </a:lnTo>
                <a:lnTo>
                  <a:pt x="164449" y="69611"/>
                </a:lnTo>
                <a:lnTo>
                  <a:pt x="170814" y="121538"/>
                </a:lnTo>
                <a:lnTo>
                  <a:pt x="167505" y="164353"/>
                </a:lnTo>
                <a:lnTo>
                  <a:pt x="146169" y="226837"/>
                </a:lnTo>
                <a:lnTo>
                  <a:pt x="115232" y="253218"/>
                </a:lnTo>
                <a:lnTo>
                  <a:pt x="78172" y="259972"/>
                </a:lnTo>
                <a:lnTo>
                  <a:pt x="53975" y="259969"/>
                </a:lnTo>
                <a:lnTo>
                  <a:pt x="49149" y="259969"/>
                </a:lnTo>
                <a:lnTo>
                  <a:pt x="44323" y="259969"/>
                </a:lnTo>
                <a:lnTo>
                  <a:pt x="39497" y="259969"/>
                </a:lnTo>
                <a:lnTo>
                  <a:pt x="39497" y="305309"/>
                </a:lnTo>
                <a:lnTo>
                  <a:pt x="39497" y="350662"/>
                </a:lnTo>
                <a:lnTo>
                  <a:pt x="39497" y="396039"/>
                </a:lnTo>
                <a:lnTo>
                  <a:pt x="39497" y="441452"/>
                </a:lnTo>
                <a:lnTo>
                  <a:pt x="29610" y="441452"/>
                </a:lnTo>
                <a:lnTo>
                  <a:pt x="19748" y="441452"/>
                </a:lnTo>
                <a:lnTo>
                  <a:pt x="9886" y="441452"/>
                </a:lnTo>
                <a:lnTo>
                  <a:pt x="0" y="441452"/>
                </a:lnTo>
                <a:lnTo>
                  <a:pt x="0" y="392387"/>
                </a:lnTo>
                <a:lnTo>
                  <a:pt x="0" y="4902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99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74758" y="2184527"/>
            <a:ext cx="178435" cy="457200"/>
          </a:xfrm>
          <a:custGeom>
            <a:avLst/>
            <a:gdLst/>
            <a:ahLst/>
            <a:cxnLst/>
            <a:rect l="l" t="t" r="r" b="b"/>
            <a:pathLst>
              <a:path w="178435" h="457200">
                <a:moveTo>
                  <a:pt x="86062" y="0"/>
                </a:moveTo>
                <a:lnTo>
                  <a:pt x="123709" y="9977"/>
                </a:lnTo>
                <a:lnTo>
                  <a:pt x="150356" y="35337"/>
                </a:lnTo>
                <a:lnTo>
                  <a:pt x="166000" y="76080"/>
                </a:lnTo>
                <a:lnTo>
                  <a:pt x="170644" y="132207"/>
                </a:lnTo>
                <a:lnTo>
                  <a:pt x="160452" y="132207"/>
                </a:lnTo>
                <a:lnTo>
                  <a:pt x="150260" y="132207"/>
                </a:lnTo>
                <a:lnTo>
                  <a:pt x="140069" y="132207"/>
                </a:lnTo>
                <a:lnTo>
                  <a:pt x="129877" y="132207"/>
                </a:lnTo>
                <a:lnTo>
                  <a:pt x="127900" y="99442"/>
                </a:lnTo>
                <a:lnTo>
                  <a:pt x="120638" y="75453"/>
                </a:lnTo>
                <a:lnTo>
                  <a:pt x="108088" y="60251"/>
                </a:lnTo>
                <a:lnTo>
                  <a:pt x="90253" y="53848"/>
                </a:lnTo>
                <a:lnTo>
                  <a:pt x="70103" y="58560"/>
                </a:lnTo>
                <a:lnTo>
                  <a:pt x="55931" y="72691"/>
                </a:lnTo>
                <a:lnTo>
                  <a:pt x="47712" y="96228"/>
                </a:lnTo>
                <a:lnTo>
                  <a:pt x="45422" y="129159"/>
                </a:lnTo>
                <a:lnTo>
                  <a:pt x="46922" y="145897"/>
                </a:lnTo>
                <a:lnTo>
                  <a:pt x="51423" y="159908"/>
                </a:lnTo>
                <a:lnTo>
                  <a:pt x="58924" y="171182"/>
                </a:lnTo>
                <a:lnTo>
                  <a:pt x="69425" y="179705"/>
                </a:lnTo>
                <a:lnTo>
                  <a:pt x="74251" y="184150"/>
                </a:lnTo>
                <a:lnTo>
                  <a:pt x="81236" y="188468"/>
                </a:lnTo>
                <a:lnTo>
                  <a:pt x="90507" y="192786"/>
                </a:lnTo>
                <a:lnTo>
                  <a:pt x="99270" y="197231"/>
                </a:lnTo>
                <a:lnTo>
                  <a:pt x="106509" y="201040"/>
                </a:lnTo>
                <a:lnTo>
                  <a:pt x="112351" y="203962"/>
                </a:lnTo>
                <a:lnTo>
                  <a:pt x="143309" y="225657"/>
                </a:lnTo>
                <a:lnTo>
                  <a:pt x="164564" y="253222"/>
                </a:lnTo>
                <a:lnTo>
                  <a:pt x="176127" y="286668"/>
                </a:lnTo>
                <a:lnTo>
                  <a:pt x="178010" y="326009"/>
                </a:lnTo>
                <a:lnTo>
                  <a:pt x="171221" y="380686"/>
                </a:lnTo>
                <a:lnTo>
                  <a:pt x="153896" y="420719"/>
                </a:lnTo>
                <a:lnTo>
                  <a:pt x="126021" y="446131"/>
                </a:lnTo>
                <a:lnTo>
                  <a:pt x="87586" y="456946"/>
                </a:lnTo>
                <a:lnTo>
                  <a:pt x="59561" y="452635"/>
                </a:lnTo>
                <a:lnTo>
                  <a:pt x="18845" y="418155"/>
                </a:lnTo>
                <a:lnTo>
                  <a:pt x="2960" y="374697"/>
                </a:lnTo>
                <a:lnTo>
                  <a:pt x="0" y="331835"/>
                </a:lnTo>
                <a:lnTo>
                  <a:pt x="210" y="302260"/>
                </a:lnTo>
                <a:lnTo>
                  <a:pt x="10040" y="302260"/>
                </a:lnTo>
                <a:lnTo>
                  <a:pt x="19895" y="302260"/>
                </a:lnTo>
                <a:lnTo>
                  <a:pt x="29749" y="302260"/>
                </a:lnTo>
                <a:lnTo>
                  <a:pt x="39580" y="302260"/>
                </a:lnTo>
                <a:lnTo>
                  <a:pt x="40512" y="348144"/>
                </a:lnTo>
                <a:lnTo>
                  <a:pt x="49041" y="380634"/>
                </a:lnTo>
                <a:lnTo>
                  <a:pt x="65190" y="399718"/>
                </a:lnTo>
                <a:lnTo>
                  <a:pt x="88983" y="405384"/>
                </a:lnTo>
                <a:lnTo>
                  <a:pt x="109505" y="400262"/>
                </a:lnTo>
                <a:lnTo>
                  <a:pt x="124384" y="386984"/>
                </a:lnTo>
                <a:lnTo>
                  <a:pt x="133596" y="365539"/>
                </a:lnTo>
                <a:lnTo>
                  <a:pt x="137116" y="335914"/>
                </a:lnTo>
                <a:lnTo>
                  <a:pt x="134973" y="311437"/>
                </a:lnTo>
                <a:lnTo>
                  <a:pt x="128543" y="291353"/>
                </a:lnTo>
                <a:lnTo>
                  <a:pt x="117828" y="275675"/>
                </a:lnTo>
                <a:lnTo>
                  <a:pt x="102826" y="264413"/>
                </a:lnTo>
                <a:lnTo>
                  <a:pt x="99143" y="264413"/>
                </a:lnTo>
                <a:lnTo>
                  <a:pt x="96222" y="262763"/>
                </a:lnTo>
                <a:lnTo>
                  <a:pt x="94063" y="259334"/>
                </a:lnTo>
                <a:lnTo>
                  <a:pt x="91142" y="258190"/>
                </a:lnTo>
                <a:lnTo>
                  <a:pt x="86062" y="255397"/>
                </a:lnTo>
                <a:lnTo>
                  <a:pt x="78696" y="250951"/>
                </a:lnTo>
                <a:lnTo>
                  <a:pt x="65103" y="244121"/>
                </a:lnTo>
                <a:lnTo>
                  <a:pt x="53867" y="237553"/>
                </a:lnTo>
                <a:lnTo>
                  <a:pt x="23082" y="209984"/>
                </a:lnTo>
                <a:lnTo>
                  <a:pt x="6024" y="158878"/>
                </a:lnTo>
                <a:lnTo>
                  <a:pt x="4401" y="123062"/>
                </a:lnTo>
                <a:lnTo>
                  <a:pt x="10660" y="71866"/>
                </a:lnTo>
                <a:lnTo>
                  <a:pt x="26372" y="34289"/>
                </a:lnTo>
                <a:lnTo>
                  <a:pt x="51514" y="10334"/>
                </a:lnTo>
                <a:lnTo>
                  <a:pt x="86062" y="0"/>
                </a:lnTo>
                <a:close/>
              </a:path>
            </a:pathLst>
          </a:custGeom>
          <a:ln w="25908">
            <a:solidFill>
              <a:srgbClr val="99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88202" y="2184400"/>
            <a:ext cx="177165" cy="457200"/>
          </a:xfrm>
          <a:custGeom>
            <a:avLst/>
            <a:gdLst/>
            <a:ahLst/>
            <a:cxnLst/>
            <a:rect l="l" t="t" r="r" b="b"/>
            <a:pathLst>
              <a:path w="177164" h="457200">
                <a:moveTo>
                  <a:pt x="91312" y="0"/>
                </a:moveTo>
                <a:lnTo>
                  <a:pt x="127490" y="12045"/>
                </a:lnTo>
                <a:lnTo>
                  <a:pt x="153749" y="41116"/>
                </a:lnTo>
                <a:lnTo>
                  <a:pt x="170126" y="87189"/>
                </a:lnTo>
                <a:lnTo>
                  <a:pt x="176657" y="150240"/>
                </a:lnTo>
                <a:lnTo>
                  <a:pt x="166772" y="150240"/>
                </a:lnTo>
                <a:lnTo>
                  <a:pt x="156924" y="150240"/>
                </a:lnTo>
                <a:lnTo>
                  <a:pt x="147099" y="150240"/>
                </a:lnTo>
                <a:lnTo>
                  <a:pt x="137287" y="150240"/>
                </a:lnTo>
                <a:lnTo>
                  <a:pt x="133234" y="108142"/>
                </a:lnTo>
                <a:lnTo>
                  <a:pt x="124110" y="78057"/>
                </a:lnTo>
                <a:lnTo>
                  <a:pt x="109890" y="59997"/>
                </a:lnTo>
                <a:lnTo>
                  <a:pt x="90550" y="53975"/>
                </a:lnTo>
                <a:lnTo>
                  <a:pt x="67736" y="64498"/>
                </a:lnTo>
                <a:lnTo>
                  <a:pt x="51863" y="96059"/>
                </a:lnTo>
                <a:lnTo>
                  <a:pt x="42920" y="148647"/>
                </a:lnTo>
                <a:lnTo>
                  <a:pt x="40894" y="222250"/>
                </a:lnTo>
                <a:lnTo>
                  <a:pt x="41775" y="302353"/>
                </a:lnTo>
                <a:lnTo>
                  <a:pt x="50133" y="359584"/>
                </a:lnTo>
                <a:lnTo>
                  <a:pt x="65968" y="393932"/>
                </a:lnTo>
                <a:lnTo>
                  <a:pt x="89281" y="405384"/>
                </a:lnTo>
                <a:lnTo>
                  <a:pt x="106805" y="399909"/>
                </a:lnTo>
                <a:lnTo>
                  <a:pt x="120126" y="383492"/>
                </a:lnTo>
                <a:lnTo>
                  <a:pt x="129232" y="356145"/>
                </a:lnTo>
                <a:lnTo>
                  <a:pt x="134112" y="317880"/>
                </a:lnTo>
                <a:lnTo>
                  <a:pt x="134112" y="315087"/>
                </a:lnTo>
                <a:lnTo>
                  <a:pt x="134112" y="310388"/>
                </a:lnTo>
                <a:lnTo>
                  <a:pt x="134112" y="304038"/>
                </a:lnTo>
                <a:lnTo>
                  <a:pt x="135127" y="298576"/>
                </a:lnTo>
                <a:lnTo>
                  <a:pt x="136398" y="292100"/>
                </a:lnTo>
                <a:lnTo>
                  <a:pt x="137922" y="284479"/>
                </a:lnTo>
                <a:lnTo>
                  <a:pt x="147617" y="284479"/>
                </a:lnTo>
                <a:lnTo>
                  <a:pt x="157289" y="284479"/>
                </a:lnTo>
                <a:lnTo>
                  <a:pt x="166961" y="284479"/>
                </a:lnTo>
                <a:lnTo>
                  <a:pt x="176657" y="284479"/>
                </a:lnTo>
                <a:lnTo>
                  <a:pt x="175418" y="291857"/>
                </a:lnTo>
                <a:lnTo>
                  <a:pt x="174751" y="299307"/>
                </a:lnTo>
                <a:lnTo>
                  <a:pt x="174656" y="306804"/>
                </a:lnTo>
                <a:lnTo>
                  <a:pt x="175133" y="314325"/>
                </a:lnTo>
                <a:lnTo>
                  <a:pt x="174117" y="320421"/>
                </a:lnTo>
                <a:lnTo>
                  <a:pt x="173736" y="325247"/>
                </a:lnTo>
                <a:lnTo>
                  <a:pt x="173736" y="328675"/>
                </a:lnTo>
                <a:lnTo>
                  <a:pt x="171473" y="354347"/>
                </a:lnTo>
                <a:lnTo>
                  <a:pt x="163091" y="394594"/>
                </a:lnTo>
                <a:lnTo>
                  <a:pt x="144210" y="430123"/>
                </a:lnTo>
                <a:lnTo>
                  <a:pt x="112448" y="454074"/>
                </a:lnTo>
                <a:lnTo>
                  <a:pt x="93472" y="457073"/>
                </a:lnTo>
                <a:lnTo>
                  <a:pt x="62885" y="451856"/>
                </a:lnTo>
                <a:lnTo>
                  <a:pt x="19732" y="401002"/>
                </a:lnTo>
                <a:lnTo>
                  <a:pt x="7159" y="355378"/>
                </a:lnTo>
                <a:lnTo>
                  <a:pt x="582" y="296300"/>
                </a:lnTo>
                <a:lnTo>
                  <a:pt x="0" y="223774"/>
                </a:lnTo>
                <a:lnTo>
                  <a:pt x="1736" y="155383"/>
                </a:lnTo>
                <a:lnTo>
                  <a:pt x="8857" y="99436"/>
                </a:lnTo>
                <a:lnTo>
                  <a:pt x="21367" y="55927"/>
                </a:lnTo>
                <a:lnTo>
                  <a:pt x="39275" y="24854"/>
                </a:lnTo>
                <a:lnTo>
                  <a:pt x="62588" y="6213"/>
                </a:lnTo>
                <a:lnTo>
                  <a:pt x="91312" y="0"/>
                </a:lnTo>
                <a:close/>
              </a:path>
            </a:pathLst>
          </a:custGeom>
          <a:ln w="25908">
            <a:solidFill>
              <a:srgbClr val="99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62400" y="3048000"/>
            <a:ext cx="1009650" cy="800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3919" y="3138297"/>
            <a:ext cx="589788" cy="472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04075" y="3121025"/>
            <a:ext cx="574675" cy="457200"/>
          </a:xfrm>
          <a:custGeom>
            <a:avLst/>
            <a:gdLst/>
            <a:ahLst/>
            <a:cxnLst/>
            <a:rect l="l" t="t" r="r" b="b"/>
            <a:pathLst>
              <a:path w="574675" h="457200">
                <a:moveTo>
                  <a:pt x="395604" y="309752"/>
                </a:moveTo>
                <a:lnTo>
                  <a:pt x="361823" y="309752"/>
                </a:lnTo>
                <a:lnTo>
                  <a:pt x="330580" y="433450"/>
                </a:lnTo>
                <a:lnTo>
                  <a:pt x="329819" y="436752"/>
                </a:lnTo>
                <a:lnTo>
                  <a:pt x="329454" y="439547"/>
                </a:lnTo>
                <a:lnTo>
                  <a:pt x="329438" y="452247"/>
                </a:lnTo>
                <a:lnTo>
                  <a:pt x="333755" y="457200"/>
                </a:lnTo>
                <a:lnTo>
                  <a:pt x="346709" y="457200"/>
                </a:lnTo>
                <a:lnTo>
                  <a:pt x="351154" y="454787"/>
                </a:lnTo>
                <a:lnTo>
                  <a:pt x="355346" y="449961"/>
                </a:lnTo>
                <a:lnTo>
                  <a:pt x="359664" y="445262"/>
                </a:lnTo>
                <a:lnTo>
                  <a:pt x="362712" y="439547"/>
                </a:lnTo>
                <a:lnTo>
                  <a:pt x="364363" y="432815"/>
                </a:lnTo>
                <a:lnTo>
                  <a:pt x="395604" y="309752"/>
                </a:lnTo>
                <a:close/>
              </a:path>
              <a:path w="574675" h="457200">
                <a:moveTo>
                  <a:pt x="489457" y="309752"/>
                </a:moveTo>
                <a:lnTo>
                  <a:pt x="455675" y="309752"/>
                </a:lnTo>
                <a:lnTo>
                  <a:pt x="440039" y="371649"/>
                </a:lnTo>
                <a:lnTo>
                  <a:pt x="432190" y="402568"/>
                </a:lnTo>
                <a:lnTo>
                  <a:pt x="424306" y="433450"/>
                </a:lnTo>
                <a:lnTo>
                  <a:pt x="423672" y="436752"/>
                </a:lnTo>
                <a:lnTo>
                  <a:pt x="423307" y="439547"/>
                </a:lnTo>
                <a:lnTo>
                  <a:pt x="423291" y="452247"/>
                </a:lnTo>
                <a:lnTo>
                  <a:pt x="427608" y="457200"/>
                </a:lnTo>
                <a:lnTo>
                  <a:pt x="440563" y="457200"/>
                </a:lnTo>
                <a:lnTo>
                  <a:pt x="444880" y="455040"/>
                </a:lnTo>
                <a:lnTo>
                  <a:pt x="448945" y="450596"/>
                </a:lnTo>
                <a:lnTo>
                  <a:pt x="453135" y="446277"/>
                </a:lnTo>
                <a:lnTo>
                  <a:pt x="456183" y="440309"/>
                </a:lnTo>
                <a:lnTo>
                  <a:pt x="458216" y="432815"/>
                </a:lnTo>
                <a:lnTo>
                  <a:pt x="489457" y="309752"/>
                </a:lnTo>
                <a:close/>
              </a:path>
              <a:path w="574675" h="457200">
                <a:moveTo>
                  <a:pt x="562482" y="156717"/>
                </a:moveTo>
                <a:lnTo>
                  <a:pt x="362203" y="156717"/>
                </a:lnTo>
                <a:lnTo>
                  <a:pt x="356616" y="158750"/>
                </a:lnTo>
                <a:lnTo>
                  <a:pt x="347979" y="166624"/>
                </a:lnTo>
                <a:lnTo>
                  <a:pt x="345948" y="171576"/>
                </a:lnTo>
                <a:lnTo>
                  <a:pt x="345948" y="183261"/>
                </a:lnTo>
                <a:lnTo>
                  <a:pt x="347725" y="187833"/>
                </a:lnTo>
                <a:lnTo>
                  <a:pt x="354838" y="194437"/>
                </a:lnTo>
                <a:lnTo>
                  <a:pt x="359409" y="196087"/>
                </a:lnTo>
                <a:lnTo>
                  <a:pt x="390525" y="196087"/>
                </a:lnTo>
                <a:lnTo>
                  <a:pt x="381007" y="233283"/>
                </a:lnTo>
                <a:lnTo>
                  <a:pt x="376291" y="251862"/>
                </a:lnTo>
                <a:lnTo>
                  <a:pt x="371601" y="270510"/>
                </a:lnTo>
                <a:lnTo>
                  <a:pt x="333375" y="270510"/>
                </a:lnTo>
                <a:lnTo>
                  <a:pt x="327914" y="272414"/>
                </a:lnTo>
                <a:lnTo>
                  <a:pt x="319277" y="280288"/>
                </a:lnTo>
                <a:lnTo>
                  <a:pt x="317246" y="284988"/>
                </a:lnTo>
                <a:lnTo>
                  <a:pt x="317246" y="296290"/>
                </a:lnTo>
                <a:lnTo>
                  <a:pt x="318897" y="300989"/>
                </a:lnTo>
                <a:lnTo>
                  <a:pt x="322325" y="304546"/>
                </a:lnTo>
                <a:lnTo>
                  <a:pt x="325754" y="307975"/>
                </a:lnTo>
                <a:lnTo>
                  <a:pt x="330326" y="309752"/>
                </a:lnTo>
                <a:lnTo>
                  <a:pt x="527939" y="309752"/>
                </a:lnTo>
                <a:lnTo>
                  <a:pt x="533526" y="307975"/>
                </a:lnTo>
                <a:lnTo>
                  <a:pt x="538733" y="304546"/>
                </a:lnTo>
                <a:lnTo>
                  <a:pt x="543814" y="300989"/>
                </a:lnTo>
                <a:lnTo>
                  <a:pt x="546353" y="295655"/>
                </a:lnTo>
                <a:lnTo>
                  <a:pt x="546353" y="288544"/>
                </a:lnTo>
                <a:lnTo>
                  <a:pt x="545234" y="280636"/>
                </a:lnTo>
                <a:lnTo>
                  <a:pt x="541877" y="275002"/>
                </a:lnTo>
                <a:lnTo>
                  <a:pt x="536317" y="271652"/>
                </a:lnTo>
                <a:lnTo>
                  <a:pt x="404875" y="271652"/>
                </a:lnTo>
                <a:lnTo>
                  <a:pt x="414392" y="233251"/>
                </a:lnTo>
                <a:lnTo>
                  <a:pt x="419109" y="214056"/>
                </a:lnTo>
                <a:lnTo>
                  <a:pt x="423799" y="194817"/>
                </a:lnTo>
                <a:lnTo>
                  <a:pt x="561128" y="194817"/>
                </a:lnTo>
                <a:lnTo>
                  <a:pt x="563118" y="194183"/>
                </a:lnTo>
                <a:lnTo>
                  <a:pt x="567690" y="190246"/>
                </a:lnTo>
                <a:lnTo>
                  <a:pt x="572262" y="186182"/>
                </a:lnTo>
                <a:lnTo>
                  <a:pt x="574675" y="181355"/>
                </a:lnTo>
                <a:lnTo>
                  <a:pt x="574675" y="170052"/>
                </a:lnTo>
                <a:lnTo>
                  <a:pt x="573024" y="165608"/>
                </a:lnTo>
                <a:lnTo>
                  <a:pt x="566927" y="158496"/>
                </a:lnTo>
                <a:lnTo>
                  <a:pt x="562482" y="156717"/>
                </a:lnTo>
                <a:close/>
              </a:path>
              <a:path w="574675" h="457200">
                <a:moveTo>
                  <a:pt x="561128" y="194817"/>
                </a:moveTo>
                <a:lnTo>
                  <a:pt x="485394" y="194817"/>
                </a:lnTo>
                <a:lnTo>
                  <a:pt x="475662" y="233283"/>
                </a:lnTo>
                <a:lnTo>
                  <a:pt x="470767" y="252485"/>
                </a:lnTo>
                <a:lnTo>
                  <a:pt x="465835" y="271652"/>
                </a:lnTo>
                <a:lnTo>
                  <a:pt x="536317" y="271652"/>
                </a:lnTo>
                <a:lnTo>
                  <a:pt x="528447" y="270510"/>
                </a:lnTo>
                <a:lnTo>
                  <a:pt x="499745" y="270510"/>
                </a:lnTo>
                <a:lnTo>
                  <a:pt x="504336" y="251862"/>
                </a:lnTo>
                <a:lnTo>
                  <a:pt x="518159" y="196087"/>
                </a:lnTo>
                <a:lnTo>
                  <a:pt x="557149" y="196087"/>
                </a:lnTo>
                <a:lnTo>
                  <a:pt x="561128" y="194817"/>
                </a:lnTo>
                <a:close/>
              </a:path>
              <a:path w="574675" h="457200">
                <a:moveTo>
                  <a:pt x="456692" y="8127"/>
                </a:moveTo>
                <a:lnTo>
                  <a:pt x="452627" y="8127"/>
                </a:lnTo>
                <a:lnTo>
                  <a:pt x="445672" y="9606"/>
                </a:lnTo>
                <a:lnTo>
                  <a:pt x="439848" y="14049"/>
                </a:lnTo>
                <a:lnTo>
                  <a:pt x="435143" y="21468"/>
                </a:lnTo>
                <a:lnTo>
                  <a:pt x="431546" y="31876"/>
                </a:lnTo>
                <a:lnTo>
                  <a:pt x="400303" y="156717"/>
                </a:lnTo>
                <a:lnTo>
                  <a:pt x="434594" y="156717"/>
                </a:lnTo>
                <a:lnTo>
                  <a:pt x="465835" y="33782"/>
                </a:lnTo>
                <a:lnTo>
                  <a:pt x="466598" y="30861"/>
                </a:lnTo>
                <a:lnTo>
                  <a:pt x="466978" y="28066"/>
                </a:lnTo>
                <a:lnTo>
                  <a:pt x="466978" y="20574"/>
                </a:lnTo>
                <a:lnTo>
                  <a:pt x="465581" y="16510"/>
                </a:lnTo>
                <a:lnTo>
                  <a:pt x="460121" y="9778"/>
                </a:lnTo>
                <a:lnTo>
                  <a:pt x="456692" y="8127"/>
                </a:lnTo>
                <a:close/>
              </a:path>
              <a:path w="574675" h="457200">
                <a:moveTo>
                  <a:pt x="551688" y="9398"/>
                </a:moveTo>
                <a:lnTo>
                  <a:pt x="548004" y="9398"/>
                </a:lnTo>
                <a:lnTo>
                  <a:pt x="541434" y="10922"/>
                </a:lnTo>
                <a:lnTo>
                  <a:pt x="535638" y="15493"/>
                </a:lnTo>
                <a:lnTo>
                  <a:pt x="530627" y="23113"/>
                </a:lnTo>
                <a:lnTo>
                  <a:pt x="526415" y="33782"/>
                </a:lnTo>
                <a:lnTo>
                  <a:pt x="518489" y="64527"/>
                </a:lnTo>
                <a:lnTo>
                  <a:pt x="502590" y="125972"/>
                </a:lnTo>
                <a:lnTo>
                  <a:pt x="494665" y="156717"/>
                </a:lnTo>
                <a:lnTo>
                  <a:pt x="528447" y="156717"/>
                </a:lnTo>
                <a:lnTo>
                  <a:pt x="559689" y="33782"/>
                </a:lnTo>
                <a:lnTo>
                  <a:pt x="560451" y="30861"/>
                </a:lnTo>
                <a:lnTo>
                  <a:pt x="560704" y="28066"/>
                </a:lnTo>
                <a:lnTo>
                  <a:pt x="560704" y="21082"/>
                </a:lnTo>
                <a:lnTo>
                  <a:pt x="559562" y="17145"/>
                </a:lnTo>
                <a:lnTo>
                  <a:pt x="557112" y="14049"/>
                </a:lnTo>
                <a:lnTo>
                  <a:pt x="554735" y="10922"/>
                </a:lnTo>
                <a:lnTo>
                  <a:pt x="551688" y="9398"/>
                </a:lnTo>
                <a:close/>
              </a:path>
              <a:path w="574675" h="457200">
                <a:moveTo>
                  <a:pt x="226568" y="0"/>
                </a:moveTo>
                <a:lnTo>
                  <a:pt x="180105" y="4169"/>
                </a:lnTo>
                <a:lnTo>
                  <a:pt x="137667" y="16684"/>
                </a:lnTo>
                <a:lnTo>
                  <a:pt x="99230" y="37558"/>
                </a:lnTo>
                <a:lnTo>
                  <a:pt x="64770" y="66801"/>
                </a:lnTo>
                <a:lnTo>
                  <a:pt x="36433" y="102215"/>
                </a:lnTo>
                <a:lnTo>
                  <a:pt x="16192" y="141605"/>
                </a:lnTo>
                <a:lnTo>
                  <a:pt x="4048" y="184995"/>
                </a:lnTo>
                <a:lnTo>
                  <a:pt x="0" y="232410"/>
                </a:lnTo>
                <a:lnTo>
                  <a:pt x="3550" y="278221"/>
                </a:lnTo>
                <a:lnTo>
                  <a:pt x="14208" y="320198"/>
                </a:lnTo>
                <a:lnTo>
                  <a:pt x="31986" y="358318"/>
                </a:lnTo>
                <a:lnTo>
                  <a:pt x="56896" y="392557"/>
                </a:lnTo>
                <a:lnTo>
                  <a:pt x="87350" y="420820"/>
                </a:lnTo>
                <a:lnTo>
                  <a:pt x="121935" y="441023"/>
                </a:lnTo>
                <a:lnTo>
                  <a:pt x="160641" y="453153"/>
                </a:lnTo>
                <a:lnTo>
                  <a:pt x="203580" y="457200"/>
                </a:lnTo>
                <a:lnTo>
                  <a:pt x="221767" y="456557"/>
                </a:lnTo>
                <a:lnTo>
                  <a:pt x="264541" y="446913"/>
                </a:lnTo>
                <a:lnTo>
                  <a:pt x="287147" y="417195"/>
                </a:lnTo>
                <a:lnTo>
                  <a:pt x="286244" y="409001"/>
                </a:lnTo>
                <a:lnTo>
                  <a:pt x="284580" y="403478"/>
                </a:lnTo>
                <a:lnTo>
                  <a:pt x="198374" y="403478"/>
                </a:lnTo>
                <a:lnTo>
                  <a:pt x="168155" y="400381"/>
                </a:lnTo>
                <a:lnTo>
                  <a:pt x="115577" y="375564"/>
                </a:lnTo>
                <a:lnTo>
                  <a:pt x="74862" y="327197"/>
                </a:lnTo>
                <a:lnTo>
                  <a:pt x="53820" y="263328"/>
                </a:lnTo>
                <a:lnTo>
                  <a:pt x="51180" y="226060"/>
                </a:lnTo>
                <a:lnTo>
                  <a:pt x="53921" y="189507"/>
                </a:lnTo>
                <a:lnTo>
                  <a:pt x="75880" y="127404"/>
                </a:lnTo>
                <a:lnTo>
                  <a:pt x="118745" y="81037"/>
                </a:lnTo>
                <a:lnTo>
                  <a:pt x="176275" y="57312"/>
                </a:lnTo>
                <a:lnTo>
                  <a:pt x="210184" y="54355"/>
                </a:lnTo>
                <a:lnTo>
                  <a:pt x="280586" y="54355"/>
                </a:lnTo>
                <a:lnTo>
                  <a:pt x="283416" y="46862"/>
                </a:lnTo>
                <a:lnTo>
                  <a:pt x="285831" y="37480"/>
                </a:lnTo>
                <a:lnTo>
                  <a:pt x="286639" y="29337"/>
                </a:lnTo>
                <a:lnTo>
                  <a:pt x="285714" y="21599"/>
                </a:lnTo>
                <a:lnTo>
                  <a:pt x="240976" y="382"/>
                </a:lnTo>
                <a:lnTo>
                  <a:pt x="226568" y="0"/>
                </a:lnTo>
                <a:close/>
              </a:path>
              <a:path w="574675" h="457200">
                <a:moveTo>
                  <a:pt x="272796" y="379729"/>
                </a:moveTo>
                <a:lnTo>
                  <a:pt x="255220" y="390138"/>
                </a:lnTo>
                <a:lnTo>
                  <a:pt x="236966" y="397557"/>
                </a:lnTo>
                <a:lnTo>
                  <a:pt x="218021" y="402000"/>
                </a:lnTo>
                <a:lnTo>
                  <a:pt x="198374" y="403478"/>
                </a:lnTo>
                <a:lnTo>
                  <a:pt x="284580" y="403478"/>
                </a:lnTo>
                <a:lnTo>
                  <a:pt x="283543" y="400034"/>
                </a:lnTo>
                <a:lnTo>
                  <a:pt x="279056" y="390280"/>
                </a:lnTo>
                <a:lnTo>
                  <a:pt x="272796" y="379729"/>
                </a:lnTo>
                <a:close/>
              </a:path>
              <a:path w="574675" h="457200">
                <a:moveTo>
                  <a:pt x="280586" y="54355"/>
                </a:moveTo>
                <a:lnTo>
                  <a:pt x="210184" y="54355"/>
                </a:lnTo>
                <a:lnTo>
                  <a:pt x="228020" y="55286"/>
                </a:lnTo>
                <a:lnTo>
                  <a:pt x="244570" y="58086"/>
                </a:lnTo>
                <a:lnTo>
                  <a:pt x="259834" y="62767"/>
                </a:lnTo>
                <a:lnTo>
                  <a:pt x="273812" y="69341"/>
                </a:lnTo>
                <a:lnTo>
                  <a:pt x="279405" y="57483"/>
                </a:lnTo>
                <a:lnTo>
                  <a:pt x="280586" y="54355"/>
                </a:lnTo>
                <a:close/>
              </a:path>
            </a:pathLst>
          </a:custGeom>
          <a:solidFill>
            <a:srgbClr val="B1B1B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02855" y="3309747"/>
            <a:ext cx="92710" cy="890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21320" y="3129152"/>
            <a:ext cx="257810" cy="449580"/>
          </a:xfrm>
          <a:custGeom>
            <a:avLst/>
            <a:gdLst/>
            <a:ahLst/>
            <a:cxnLst/>
            <a:rect l="l" t="t" r="r" b="b"/>
            <a:pathLst>
              <a:path w="257809" h="449580">
                <a:moveTo>
                  <a:pt x="135381" y="0"/>
                </a:moveTo>
                <a:lnTo>
                  <a:pt x="139446" y="0"/>
                </a:lnTo>
                <a:lnTo>
                  <a:pt x="142875" y="1650"/>
                </a:lnTo>
                <a:lnTo>
                  <a:pt x="145542" y="4952"/>
                </a:lnTo>
                <a:lnTo>
                  <a:pt x="148335" y="8382"/>
                </a:lnTo>
                <a:lnTo>
                  <a:pt x="149732" y="12446"/>
                </a:lnTo>
                <a:lnTo>
                  <a:pt x="149732" y="17525"/>
                </a:lnTo>
                <a:lnTo>
                  <a:pt x="149732" y="19938"/>
                </a:lnTo>
                <a:lnTo>
                  <a:pt x="149351" y="22733"/>
                </a:lnTo>
                <a:lnTo>
                  <a:pt x="148589" y="25654"/>
                </a:lnTo>
                <a:lnTo>
                  <a:pt x="140779" y="56399"/>
                </a:lnTo>
                <a:lnTo>
                  <a:pt x="132968" y="87122"/>
                </a:lnTo>
                <a:lnTo>
                  <a:pt x="125158" y="117844"/>
                </a:lnTo>
                <a:lnTo>
                  <a:pt x="117348" y="148589"/>
                </a:lnTo>
                <a:lnTo>
                  <a:pt x="132377" y="148589"/>
                </a:lnTo>
                <a:lnTo>
                  <a:pt x="147383" y="148589"/>
                </a:lnTo>
                <a:lnTo>
                  <a:pt x="162389" y="148589"/>
                </a:lnTo>
                <a:lnTo>
                  <a:pt x="177419" y="148589"/>
                </a:lnTo>
                <a:lnTo>
                  <a:pt x="185344" y="117844"/>
                </a:lnTo>
                <a:lnTo>
                  <a:pt x="193293" y="87122"/>
                </a:lnTo>
                <a:lnTo>
                  <a:pt x="201243" y="56399"/>
                </a:lnTo>
                <a:lnTo>
                  <a:pt x="209169" y="25654"/>
                </a:lnTo>
                <a:lnTo>
                  <a:pt x="213381" y="14986"/>
                </a:lnTo>
                <a:lnTo>
                  <a:pt x="218392" y="7365"/>
                </a:lnTo>
                <a:lnTo>
                  <a:pt x="224188" y="2793"/>
                </a:lnTo>
                <a:lnTo>
                  <a:pt x="230758" y="1270"/>
                </a:lnTo>
                <a:lnTo>
                  <a:pt x="234442" y="1270"/>
                </a:lnTo>
                <a:lnTo>
                  <a:pt x="237489" y="2794"/>
                </a:lnTo>
                <a:lnTo>
                  <a:pt x="239902" y="5969"/>
                </a:lnTo>
                <a:lnTo>
                  <a:pt x="242316" y="9017"/>
                </a:lnTo>
                <a:lnTo>
                  <a:pt x="243458" y="12954"/>
                </a:lnTo>
                <a:lnTo>
                  <a:pt x="243458" y="17525"/>
                </a:lnTo>
                <a:lnTo>
                  <a:pt x="243458" y="19938"/>
                </a:lnTo>
                <a:lnTo>
                  <a:pt x="243204" y="22733"/>
                </a:lnTo>
                <a:lnTo>
                  <a:pt x="242443" y="25654"/>
                </a:lnTo>
                <a:lnTo>
                  <a:pt x="234632" y="56399"/>
                </a:lnTo>
                <a:lnTo>
                  <a:pt x="226822" y="87122"/>
                </a:lnTo>
                <a:lnTo>
                  <a:pt x="219011" y="117844"/>
                </a:lnTo>
                <a:lnTo>
                  <a:pt x="211200" y="148589"/>
                </a:lnTo>
                <a:lnTo>
                  <a:pt x="245236" y="148589"/>
                </a:lnTo>
                <a:lnTo>
                  <a:pt x="249681" y="150368"/>
                </a:lnTo>
                <a:lnTo>
                  <a:pt x="252729" y="153924"/>
                </a:lnTo>
                <a:lnTo>
                  <a:pt x="255777" y="157480"/>
                </a:lnTo>
                <a:lnTo>
                  <a:pt x="257428" y="161925"/>
                </a:lnTo>
                <a:lnTo>
                  <a:pt x="257428" y="167386"/>
                </a:lnTo>
                <a:lnTo>
                  <a:pt x="257428" y="173227"/>
                </a:lnTo>
                <a:lnTo>
                  <a:pt x="255016" y="178054"/>
                </a:lnTo>
                <a:lnTo>
                  <a:pt x="250444" y="182118"/>
                </a:lnTo>
                <a:lnTo>
                  <a:pt x="245872" y="186055"/>
                </a:lnTo>
                <a:lnTo>
                  <a:pt x="239902" y="187960"/>
                </a:lnTo>
                <a:lnTo>
                  <a:pt x="232791" y="187960"/>
                </a:lnTo>
                <a:lnTo>
                  <a:pt x="224809" y="187960"/>
                </a:lnTo>
                <a:lnTo>
                  <a:pt x="216852" y="187960"/>
                </a:lnTo>
                <a:lnTo>
                  <a:pt x="208895" y="187960"/>
                </a:lnTo>
                <a:lnTo>
                  <a:pt x="200913" y="187960"/>
                </a:lnTo>
                <a:lnTo>
                  <a:pt x="196322" y="206535"/>
                </a:lnTo>
                <a:lnTo>
                  <a:pt x="191706" y="225123"/>
                </a:lnTo>
                <a:lnTo>
                  <a:pt x="187090" y="243734"/>
                </a:lnTo>
                <a:lnTo>
                  <a:pt x="182499" y="262382"/>
                </a:lnTo>
                <a:lnTo>
                  <a:pt x="189662" y="262382"/>
                </a:lnTo>
                <a:lnTo>
                  <a:pt x="196850" y="262382"/>
                </a:lnTo>
                <a:lnTo>
                  <a:pt x="204037" y="262382"/>
                </a:lnTo>
                <a:lnTo>
                  <a:pt x="211200" y="262382"/>
                </a:lnTo>
                <a:lnTo>
                  <a:pt x="219035" y="263503"/>
                </a:lnTo>
                <a:lnTo>
                  <a:pt x="224631" y="266874"/>
                </a:lnTo>
                <a:lnTo>
                  <a:pt x="227988" y="272508"/>
                </a:lnTo>
                <a:lnTo>
                  <a:pt x="229107" y="280416"/>
                </a:lnTo>
                <a:lnTo>
                  <a:pt x="229107" y="287527"/>
                </a:lnTo>
                <a:lnTo>
                  <a:pt x="226568" y="292862"/>
                </a:lnTo>
                <a:lnTo>
                  <a:pt x="221487" y="296418"/>
                </a:lnTo>
                <a:lnTo>
                  <a:pt x="216280" y="299847"/>
                </a:lnTo>
                <a:lnTo>
                  <a:pt x="210693" y="301625"/>
                </a:lnTo>
                <a:lnTo>
                  <a:pt x="204597" y="301625"/>
                </a:lnTo>
                <a:lnTo>
                  <a:pt x="196500" y="301625"/>
                </a:lnTo>
                <a:lnTo>
                  <a:pt x="188404" y="301625"/>
                </a:lnTo>
                <a:lnTo>
                  <a:pt x="180308" y="301625"/>
                </a:lnTo>
                <a:lnTo>
                  <a:pt x="172211" y="301625"/>
                </a:lnTo>
                <a:lnTo>
                  <a:pt x="164401" y="332390"/>
                </a:lnTo>
                <a:lnTo>
                  <a:pt x="156590" y="363156"/>
                </a:lnTo>
                <a:lnTo>
                  <a:pt x="148780" y="393922"/>
                </a:lnTo>
                <a:lnTo>
                  <a:pt x="140970" y="424688"/>
                </a:lnTo>
                <a:lnTo>
                  <a:pt x="138937" y="432181"/>
                </a:lnTo>
                <a:lnTo>
                  <a:pt x="135889" y="438150"/>
                </a:lnTo>
                <a:lnTo>
                  <a:pt x="131699" y="442468"/>
                </a:lnTo>
                <a:lnTo>
                  <a:pt x="127634" y="446913"/>
                </a:lnTo>
                <a:lnTo>
                  <a:pt x="123317" y="449072"/>
                </a:lnTo>
                <a:lnTo>
                  <a:pt x="118872" y="449072"/>
                </a:lnTo>
                <a:lnTo>
                  <a:pt x="110362" y="449072"/>
                </a:lnTo>
                <a:lnTo>
                  <a:pt x="106045" y="444119"/>
                </a:lnTo>
                <a:lnTo>
                  <a:pt x="106045" y="434086"/>
                </a:lnTo>
                <a:lnTo>
                  <a:pt x="106045" y="431546"/>
                </a:lnTo>
                <a:lnTo>
                  <a:pt x="106425" y="428625"/>
                </a:lnTo>
                <a:lnTo>
                  <a:pt x="107060" y="425323"/>
                </a:lnTo>
                <a:lnTo>
                  <a:pt x="114944" y="394440"/>
                </a:lnTo>
                <a:lnTo>
                  <a:pt x="122793" y="363521"/>
                </a:lnTo>
                <a:lnTo>
                  <a:pt x="130617" y="332579"/>
                </a:lnTo>
                <a:lnTo>
                  <a:pt x="138429" y="301625"/>
                </a:lnTo>
                <a:lnTo>
                  <a:pt x="123400" y="301625"/>
                </a:lnTo>
                <a:lnTo>
                  <a:pt x="108394" y="301625"/>
                </a:lnTo>
                <a:lnTo>
                  <a:pt x="93388" y="301625"/>
                </a:lnTo>
                <a:lnTo>
                  <a:pt x="78358" y="301625"/>
                </a:lnTo>
                <a:lnTo>
                  <a:pt x="70548" y="332390"/>
                </a:lnTo>
                <a:lnTo>
                  <a:pt x="62737" y="363156"/>
                </a:lnTo>
                <a:lnTo>
                  <a:pt x="54927" y="393922"/>
                </a:lnTo>
                <a:lnTo>
                  <a:pt x="47117" y="424688"/>
                </a:lnTo>
                <a:lnTo>
                  <a:pt x="45466" y="431419"/>
                </a:lnTo>
                <a:lnTo>
                  <a:pt x="42418" y="437134"/>
                </a:lnTo>
                <a:lnTo>
                  <a:pt x="38100" y="441833"/>
                </a:lnTo>
                <a:lnTo>
                  <a:pt x="33908" y="446659"/>
                </a:lnTo>
                <a:lnTo>
                  <a:pt x="29463" y="449072"/>
                </a:lnTo>
                <a:lnTo>
                  <a:pt x="25019" y="449072"/>
                </a:lnTo>
                <a:lnTo>
                  <a:pt x="16509" y="449072"/>
                </a:lnTo>
                <a:lnTo>
                  <a:pt x="12192" y="444119"/>
                </a:lnTo>
                <a:lnTo>
                  <a:pt x="12192" y="434086"/>
                </a:lnTo>
                <a:lnTo>
                  <a:pt x="12192" y="431546"/>
                </a:lnTo>
                <a:lnTo>
                  <a:pt x="12573" y="428625"/>
                </a:lnTo>
                <a:lnTo>
                  <a:pt x="13334" y="425323"/>
                </a:lnTo>
                <a:lnTo>
                  <a:pt x="21145" y="394440"/>
                </a:lnTo>
                <a:lnTo>
                  <a:pt x="28955" y="363521"/>
                </a:lnTo>
                <a:lnTo>
                  <a:pt x="36766" y="332579"/>
                </a:lnTo>
                <a:lnTo>
                  <a:pt x="44576" y="301625"/>
                </a:lnTo>
                <a:lnTo>
                  <a:pt x="38175" y="301625"/>
                </a:lnTo>
                <a:lnTo>
                  <a:pt x="31750" y="301625"/>
                </a:lnTo>
                <a:lnTo>
                  <a:pt x="25324" y="301625"/>
                </a:lnTo>
                <a:lnTo>
                  <a:pt x="18923" y="301625"/>
                </a:lnTo>
                <a:lnTo>
                  <a:pt x="13080" y="301625"/>
                </a:lnTo>
                <a:lnTo>
                  <a:pt x="8508" y="299847"/>
                </a:lnTo>
                <a:lnTo>
                  <a:pt x="5079" y="296418"/>
                </a:lnTo>
                <a:lnTo>
                  <a:pt x="1650" y="292862"/>
                </a:lnTo>
                <a:lnTo>
                  <a:pt x="0" y="288163"/>
                </a:lnTo>
                <a:lnTo>
                  <a:pt x="0" y="282321"/>
                </a:lnTo>
                <a:lnTo>
                  <a:pt x="0" y="276860"/>
                </a:lnTo>
                <a:lnTo>
                  <a:pt x="2031" y="272161"/>
                </a:lnTo>
                <a:lnTo>
                  <a:pt x="6350" y="268224"/>
                </a:lnTo>
                <a:lnTo>
                  <a:pt x="10668" y="264287"/>
                </a:lnTo>
                <a:lnTo>
                  <a:pt x="16128" y="262382"/>
                </a:lnTo>
                <a:lnTo>
                  <a:pt x="22986" y="262382"/>
                </a:lnTo>
                <a:lnTo>
                  <a:pt x="30799" y="262382"/>
                </a:lnTo>
                <a:lnTo>
                  <a:pt x="38623" y="262382"/>
                </a:lnTo>
                <a:lnTo>
                  <a:pt x="46472" y="262382"/>
                </a:lnTo>
                <a:lnTo>
                  <a:pt x="54355" y="262382"/>
                </a:lnTo>
                <a:lnTo>
                  <a:pt x="59045" y="243734"/>
                </a:lnTo>
                <a:lnTo>
                  <a:pt x="63769" y="225123"/>
                </a:lnTo>
                <a:lnTo>
                  <a:pt x="68518" y="206535"/>
                </a:lnTo>
                <a:lnTo>
                  <a:pt x="73278" y="187960"/>
                </a:lnTo>
                <a:lnTo>
                  <a:pt x="66877" y="187960"/>
                </a:lnTo>
                <a:lnTo>
                  <a:pt x="60451" y="187960"/>
                </a:lnTo>
                <a:lnTo>
                  <a:pt x="54026" y="187960"/>
                </a:lnTo>
                <a:lnTo>
                  <a:pt x="47625" y="187960"/>
                </a:lnTo>
                <a:lnTo>
                  <a:pt x="42163" y="187960"/>
                </a:lnTo>
                <a:lnTo>
                  <a:pt x="37592" y="186309"/>
                </a:lnTo>
                <a:lnTo>
                  <a:pt x="34035" y="183007"/>
                </a:lnTo>
                <a:lnTo>
                  <a:pt x="30479" y="179705"/>
                </a:lnTo>
                <a:lnTo>
                  <a:pt x="28701" y="175133"/>
                </a:lnTo>
                <a:lnTo>
                  <a:pt x="28701" y="169291"/>
                </a:lnTo>
                <a:lnTo>
                  <a:pt x="28701" y="163449"/>
                </a:lnTo>
                <a:lnTo>
                  <a:pt x="30733" y="158496"/>
                </a:lnTo>
                <a:lnTo>
                  <a:pt x="35051" y="154559"/>
                </a:lnTo>
                <a:lnTo>
                  <a:pt x="39370" y="150622"/>
                </a:lnTo>
                <a:lnTo>
                  <a:pt x="44957" y="148589"/>
                </a:lnTo>
                <a:lnTo>
                  <a:pt x="51688" y="148589"/>
                </a:lnTo>
                <a:lnTo>
                  <a:pt x="59519" y="148589"/>
                </a:lnTo>
                <a:lnTo>
                  <a:pt x="67373" y="148589"/>
                </a:lnTo>
                <a:lnTo>
                  <a:pt x="75227" y="148589"/>
                </a:lnTo>
                <a:lnTo>
                  <a:pt x="83057" y="148589"/>
                </a:lnTo>
                <a:lnTo>
                  <a:pt x="90868" y="117421"/>
                </a:lnTo>
                <a:lnTo>
                  <a:pt x="98678" y="86217"/>
                </a:lnTo>
                <a:lnTo>
                  <a:pt x="106489" y="54989"/>
                </a:lnTo>
                <a:lnTo>
                  <a:pt x="114300" y="23749"/>
                </a:lnTo>
                <a:lnTo>
                  <a:pt x="117897" y="13340"/>
                </a:lnTo>
                <a:lnTo>
                  <a:pt x="122602" y="5921"/>
                </a:lnTo>
                <a:lnTo>
                  <a:pt x="128426" y="1478"/>
                </a:lnTo>
                <a:lnTo>
                  <a:pt x="135381" y="0"/>
                </a:lnTo>
                <a:close/>
              </a:path>
            </a:pathLst>
          </a:custGeom>
          <a:ln w="12191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04075" y="3121025"/>
            <a:ext cx="287655" cy="457200"/>
          </a:xfrm>
          <a:custGeom>
            <a:avLst/>
            <a:gdLst/>
            <a:ahLst/>
            <a:cxnLst/>
            <a:rect l="l" t="t" r="r" b="b"/>
            <a:pathLst>
              <a:path w="287654" h="457200">
                <a:moveTo>
                  <a:pt x="226568" y="0"/>
                </a:moveTo>
                <a:lnTo>
                  <a:pt x="272033" y="6223"/>
                </a:lnTo>
                <a:lnTo>
                  <a:pt x="286639" y="29337"/>
                </a:lnTo>
                <a:lnTo>
                  <a:pt x="285831" y="37480"/>
                </a:lnTo>
                <a:lnTo>
                  <a:pt x="283416" y="46862"/>
                </a:lnTo>
                <a:lnTo>
                  <a:pt x="279405" y="57483"/>
                </a:lnTo>
                <a:lnTo>
                  <a:pt x="273812" y="69341"/>
                </a:lnTo>
                <a:lnTo>
                  <a:pt x="259834" y="62767"/>
                </a:lnTo>
                <a:lnTo>
                  <a:pt x="244570" y="58086"/>
                </a:lnTo>
                <a:lnTo>
                  <a:pt x="228020" y="55286"/>
                </a:lnTo>
                <a:lnTo>
                  <a:pt x="210184" y="54355"/>
                </a:lnTo>
                <a:lnTo>
                  <a:pt x="176275" y="57312"/>
                </a:lnTo>
                <a:lnTo>
                  <a:pt x="118745" y="81037"/>
                </a:lnTo>
                <a:lnTo>
                  <a:pt x="75880" y="127404"/>
                </a:lnTo>
                <a:lnTo>
                  <a:pt x="53921" y="189507"/>
                </a:lnTo>
                <a:lnTo>
                  <a:pt x="51180" y="226060"/>
                </a:lnTo>
                <a:lnTo>
                  <a:pt x="53820" y="263328"/>
                </a:lnTo>
                <a:lnTo>
                  <a:pt x="74862" y="327197"/>
                </a:lnTo>
                <a:lnTo>
                  <a:pt x="115577" y="375564"/>
                </a:lnTo>
                <a:lnTo>
                  <a:pt x="168155" y="400381"/>
                </a:lnTo>
                <a:lnTo>
                  <a:pt x="198374" y="403478"/>
                </a:lnTo>
                <a:lnTo>
                  <a:pt x="218021" y="402000"/>
                </a:lnTo>
                <a:lnTo>
                  <a:pt x="236966" y="397557"/>
                </a:lnTo>
                <a:lnTo>
                  <a:pt x="255220" y="390138"/>
                </a:lnTo>
                <a:lnTo>
                  <a:pt x="272796" y="379729"/>
                </a:lnTo>
                <a:lnTo>
                  <a:pt x="279056" y="390280"/>
                </a:lnTo>
                <a:lnTo>
                  <a:pt x="283543" y="400034"/>
                </a:lnTo>
                <a:lnTo>
                  <a:pt x="286244" y="409001"/>
                </a:lnTo>
                <a:lnTo>
                  <a:pt x="287147" y="417195"/>
                </a:lnTo>
                <a:lnTo>
                  <a:pt x="285722" y="426338"/>
                </a:lnTo>
                <a:lnTo>
                  <a:pt x="252283" y="451413"/>
                </a:lnTo>
                <a:lnTo>
                  <a:pt x="203580" y="457200"/>
                </a:lnTo>
                <a:lnTo>
                  <a:pt x="160641" y="453153"/>
                </a:lnTo>
                <a:lnTo>
                  <a:pt x="121935" y="441023"/>
                </a:lnTo>
                <a:lnTo>
                  <a:pt x="87350" y="420820"/>
                </a:lnTo>
                <a:lnTo>
                  <a:pt x="56896" y="392557"/>
                </a:lnTo>
                <a:lnTo>
                  <a:pt x="31986" y="358318"/>
                </a:lnTo>
                <a:lnTo>
                  <a:pt x="14208" y="320198"/>
                </a:lnTo>
                <a:lnTo>
                  <a:pt x="3550" y="278221"/>
                </a:lnTo>
                <a:lnTo>
                  <a:pt x="0" y="232410"/>
                </a:lnTo>
                <a:lnTo>
                  <a:pt x="4048" y="184995"/>
                </a:lnTo>
                <a:lnTo>
                  <a:pt x="16192" y="141605"/>
                </a:lnTo>
                <a:lnTo>
                  <a:pt x="36433" y="102215"/>
                </a:lnTo>
                <a:lnTo>
                  <a:pt x="64770" y="66801"/>
                </a:lnTo>
                <a:lnTo>
                  <a:pt x="99230" y="37558"/>
                </a:lnTo>
                <a:lnTo>
                  <a:pt x="137667" y="16684"/>
                </a:lnTo>
                <a:lnTo>
                  <a:pt x="180105" y="4169"/>
                </a:lnTo>
                <a:lnTo>
                  <a:pt x="226568" y="0"/>
                </a:lnTo>
                <a:close/>
              </a:path>
            </a:pathLst>
          </a:custGeom>
          <a:ln w="12192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89375" y="4416425"/>
            <a:ext cx="955675" cy="7302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79136" y="4344987"/>
            <a:ext cx="807269" cy="8937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32324" y="4344923"/>
            <a:ext cx="752475" cy="7905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40450" y="4271898"/>
            <a:ext cx="666750" cy="9620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08425" y="5568950"/>
            <a:ext cx="762000" cy="9048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89449" y="5495925"/>
            <a:ext cx="923925" cy="9429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68949" y="5568950"/>
            <a:ext cx="936625" cy="9366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92975" y="5640387"/>
            <a:ext cx="657225" cy="8636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60796" y="2178303"/>
            <a:ext cx="1871726" cy="182562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4B4A30EC-EAC9-49D2-90A9-3D47DA021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98"/>
    </mc:Choice>
    <mc:Fallback>
      <p:transition spd="slow" advTm="50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752" y="461594"/>
            <a:ext cx="25019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Algorithms</a:t>
            </a:r>
          </a:p>
        </p:txBody>
      </p:sp>
      <p:sp>
        <p:nvSpPr>
          <p:cNvPr id="3" name="object 3"/>
          <p:cNvSpPr/>
          <p:nvPr/>
        </p:nvSpPr>
        <p:spPr>
          <a:xfrm>
            <a:off x="2438400" y="4910073"/>
            <a:ext cx="838200" cy="85725"/>
          </a:xfrm>
          <a:custGeom>
            <a:avLst/>
            <a:gdLst/>
            <a:ahLst/>
            <a:cxnLst/>
            <a:rect l="l" t="t" r="r" b="b"/>
            <a:pathLst>
              <a:path w="838200" h="85725">
                <a:moveTo>
                  <a:pt x="752475" y="0"/>
                </a:moveTo>
                <a:lnTo>
                  <a:pt x="752475" y="85725"/>
                </a:lnTo>
                <a:lnTo>
                  <a:pt x="809709" y="57150"/>
                </a:lnTo>
                <a:lnTo>
                  <a:pt x="766699" y="57150"/>
                </a:lnTo>
                <a:lnTo>
                  <a:pt x="766699" y="28575"/>
                </a:lnTo>
                <a:lnTo>
                  <a:pt x="809540" y="28575"/>
                </a:lnTo>
                <a:lnTo>
                  <a:pt x="752475" y="0"/>
                </a:lnTo>
                <a:close/>
              </a:path>
              <a:path w="838200" h="85725">
                <a:moveTo>
                  <a:pt x="75247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52475" y="57150"/>
                </a:lnTo>
                <a:lnTo>
                  <a:pt x="752475" y="28575"/>
                </a:lnTo>
                <a:close/>
              </a:path>
              <a:path w="838200" h="85725">
                <a:moveTo>
                  <a:pt x="809540" y="28575"/>
                </a:moveTo>
                <a:lnTo>
                  <a:pt x="766699" y="28575"/>
                </a:lnTo>
                <a:lnTo>
                  <a:pt x="766699" y="57150"/>
                </a:lnTo>
                <a:lnTo>
                  <a:pt x="809709" y="57150"/>
                </a:lnTo>
                <a:lnTo>
                  <a:pt x="838200" y="42925"/>
                </a:lnTo>
                <a:lnTo>
                  <a:pt x="80954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5400" y="4910073"/>
            <a:ext cx="838200" cy="85725"/>
          </a:xfrm>
          <a:custGeom>
            <a:avLst/>
            <a:gdLst/>
            <a:ahLst/>
            <a:cxnLst/>
            <a:rect l="l" t="t" r="r" b="b"/>
            <a:pathLst>
              <a:path w="838200" h="85725">
                <a:moveTo>
                  <a:pt x="752475" y="0"/>
                </a:moveTo>
                <a:lnTo>
                  <a:pt x="752475" y="85725"/>
                </a:lnTo>
                <a:lnTo>
                  <a:pt x="809709" y="57150"/>
                </a:lnTo>
                <a:lnTo>
                  <a:pt x="766699" y="57150"/>
                </a:lnTo>
                <a:lnTo>
                  <a:pt x="766699" y="28575"/>
                </a:lnTo>
                <a:lnTo>
                  <a:pt x="809540" y="28575"/>
                </a:lnTo>
                <a:lnTo>
                  <a:pt x="752475" y="0"/>
                </a:lnTo>
                <a:close/>
              </a:path>
              <a:path w="838200" h="85725">
                <a:moveTo>
                  <a:pt x="75247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52475" y="57150"/>
                </a:lnTo>
                <a:lnTo>
                  <a:pt x="752475" y="28575"/>
                </a:lnTo>
                <a:close/>
              </a:path>
              <a:path w="838200" h="85725">
                <a:moveTo>
                  <a:pt x="809540" y="28575"/>
                </a:moveTo>
                <a:lnTo>
                  <a:pt x="766699" y="28575"/>
                </a:lnTo>
                <a:lnTo>
                  <a:pt x="766699" y="57150"/>
                </a:lnTo>
                <a:lnTo>
                  <a:pt x="809709" y="57150"/>
                </a:lnTo>
                <a:lnTo>
                  <a:pt x="838200" y="42925"/>
                </a:lnTo>
                <a:lnTo>
                  <a:pt x="80954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5800" y="1524000"/>
            <a:ext cx="7782559" cy="4780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635" indent="-241935">
              <a:lnSpc>
                <a:spcPts val="2580"/>
              </a:lnSpc>
              <a:buFont typeface="Times New Roman"/>
              <a:buChar char="•"/>
              <a:tabLst>
                <a:tab pos="254635" algn="l"/>
                <a:tab pos="255270" algn="l"/>
              </a:tabLst>
            </a:pPr>
            <a:r>
              <a:rPr sz="2400" b="1" dirty="0">
                <a:latin typeface="Times New Roman"/>
                <a:cs typeface="Times New Roman"/>
              </a:rPr>
              <a:t>Algorithm.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(webster.com)</a:t>
            </a:r>
            <a:endParaRPr sz="2400" dirty="0">
              <a:latin typeface="Times New Roman"/>
              <a:cs typeface="Times New Roman"/>
            </a:endParaRPr>
          </a:p>
          <a:p>
            <a:pPr marL="25400" marR="5080">
              <a:lnSpc>
                <a:spcPct val="100000"/>
              </a:lnSpc>
              <a:spcBef>
                <a:spcPts val="844"/>
              </a:spcBef>
            </a:pPr>
            <a:r>
              <a:rPr sz="2400" b="1" dirty="0">
                <a:latin typeface="Times New Roman"/>
                <a:cs typeface="Times New Roman"/>
              </a:rPr>
              <a:t>--A well-defined computational </a:t>
            </a:r>
            <a:r>
              <a:rPr sz="2400" b="1" spc="-15" dirty="0">
                <a:latin typeface="Times New Roman"/>
                <a:cs typeface="Times New Roman"/>
              </a:rPr>
              <a:t>procedure </a:t>
            </a:r>
            <a:r>
              <a:rPr sz="2400" b="1" dirty="0">
                <a:latin typeface="Times New Roman"/>
                <a:cs typeface="Times New Roman"/>
              </a:rPr>
              <a:t>that takes some  </a:t>
            </a:r>
            <a:r>
              <a:rPr sz="2400" b="1" spc="-5" dirty="0">
                <a:latin typeface="Times New Roman"/>
                <a:cs typeface="Times New Roman"/>
              </a:rPr>
              <a:t>value, or set of </a:t>
            </a:r>
            <a:r>
              <a:rPr sz="2400" b="1" dirty="0">
                <a:latin typeface="Times New Roman"/>
                <a:cs typeface="Times New Roman"/>
              </a:rPr>
              <a:t>values, </a:t>
            </a:r>
            <a:r>
              <a:rPr sz="2400" b="1" spc="-5" dirty="0">
                <a:latin typeface="Times New Roman"/>
                <a:cs typeface="Times New Roman"/>
              </a:rPr>
              <a:t>as input and </a:t>
            </a:r>
            <a:r>
              <a:rPr sz="2400" b="1" spc="-10" dirty="0">
                <a:latin typeface="Times New Roman"/>
                <a:cs typeface="Times New Roman"/>
              </a:rPr>
              <a:t>produces </a:t>
            </a:r>
            <a:r>
              <a:rPr sz="2400" b="1" dirty="0">
                <a:latin typeface="Times New Roman"/>
                <a:cs typeface="Times New Roman"/>
              </a:rPr>
              <a:t>some </a:t>
            </a:r>
            <a:r>
              <a:rPr sz="2400" b="1" spc="-5" dirty="0">
                <a:latin typeface="Times New Roman"/>
                <a:cs typeface="Times New Roman"/>
              </a:rPr>
              <a:t>value, </a:t>
            </a:r>
            <a:r>
              <a:rPr sz="2400" b="1" dirty="0">
                <a:latin typeface="Times New Roman"/>
                <a:cs typeface="Times New Roman"/>
              </a:rPr>
              <a:t>or  </a:t>
            </a:r>
            <a:r>
              <a:rPr sz="2400" b="1" spc="-5" dirty="0">
                <a:latin typeface="Times New Roman"/>
                <a:cs typeface="Times New Roman"/>
              </a:rPr>
              <a:t>set </a:t>
            </a:r>
            <a:r>
              <a:rPr sz="2400" b="1" dirty="0">
                <a:latin typeface="Times New Roman"/>
                <a:cs typeface="Times New Roman"/>
              </a:rPr>
              <a:t>of values, </a:t>
            </a:r>
            <a:r>
              <a:rPr sz="2400" b="1" spc="-5" dirty="0">
                <a:latin typeface="Times New Roman"/>
                <a:cs typeface="Times New Roman"/>
              </a:rPr>
              <a:t>as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output.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5400" marR="328930">
              <a:lnSpc>
                <a:spcPct val="100000"/>
              </a:lnSpc>
            </a:pPr>
            <a:r>
              <a:rPr sz="2400" b="1" spc="-10" dirty="0">
                <a:latin typeface="Times New Roman"/>
                <a:cs typeface="Times New Roman"/>
              </a:rPr>
              <a:t>--Broadly: </a:t>
            </a:r>
            <a:r>
              <a:rPr sz="2400" b="1" dirty="0">
                <a:latin typeface="Times New Roman"/>
                <a:cs typeface="Times New Roman"/>
              </a:rPr>
              <a:t>a step-step </a:t>
            </a:r>
            <a:r>
              <a:rPr sz="2400" b="1" spc="-15" dirty="0">
                <a:latin typeface="Times New Roman"/>
                <a:cs typeface="Times New Roman"/>
              </a:rPr>
              <a:t>procedure </a:t>
            </a:r>
            <a:r>
              <a:rPr sz="2400" b="1" dirty="0">
                <a:latin typeface="Times New Roman"/>
                <a:cs typeface="Times New Roman"/>
              </a:rPr>
              <a:t>for </a:t>
            </a:r>
            <a:r>
              <a:rPr sz="2400" b="1" spc="-5" dirty="0">
                <a:latin typeface="Times New Roman"/>
                <a:cs typeface="Times New Roman"/>
              </a:rPr>
              <a:t>solving </a:t>
            </a:r>
            <a:r>
              <a:rPr sz="2400" b="1" dirty="0">
                <a:latin typeface="Times New Roman"/>
                <a:cs typeface="Times New Roman"/>
              </a:rPr>
              <a:t>a </a:t>
            </a:r>
            <a:r>
              <a:rPr sz="2400" b="1" spc="-10" dirty="0">
                <a:latin typeface="Times New Roman"/>
                <a:cs typeface="Times New Roman"/>
              </a:rPr>
              <a:t>problem </a:t>
            </a:r>
            <a:r>
              <a:rPr sz="2400" b="1" dirty="0">
                <a:latin typeface="Times New Roman"/>
                <a:cs typeface="Times New Roman"/>
              </a:rPr>
              <a:t>or  accomplishing some </a:t>
            </a:r>
            <a:r>
              <a:rPr sz="2400" b="1" spc="-5" dirty="0">
                <a:latin typeface="Times New Roman"/>
                <a:cs typeface="Times New Roman"/>
              </a:rPr>
              <a:t>end </a:t>
            </a:r>
            <a:r>
              <a:rPr sz="2400" b="1" dirty="0">
                <a:latin typeface="Times New Roman"/>
                <a:cs typeface="Times New Roman"/>
              </a:rPr>
              <a:t>especially </a:t>
            </a:r>
            <a:r>
              <a:rPr sz="2400" b="1" spc="-5" dirty="0">
                <a:latin typeface="Times New Roman"/>
                <a:cs typeface="Times New Roman"/>
              </a:rPr>
              <a:t>by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computer.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850900">
              <a:lnSpc>
                <a:spcPct val="100000"/>
              </a:lnSpc>
              <a:tabLst>
                <a:tab pos="2908300" algn="l"/>
                <a:tab pos="5423535" algn="l"/>
              </a:tabLst>
            </a:pPr>
            <a:r>
              <a:rPr sz="2400" b="1" spc="-110" dirty="0">
                <a:latin typeface="Trebuchet MS"/>
                <a:cs typeface="Trebuchet MS"/>
              </a:rPr>
              <a:t>Input	</a:t>
            </a:r>
            <a:r>
              <a:rPr sz="2400" b="1" spc="-114" dirty="0">
                <a:latin typeface="Trebuchet MS"/>
                <a:cs typeface="Trebuchet MS"/>
              </a:rPr>
              <a:t>Algorithm	</a:t>
            </a:r>
            <a:r>
              <a:rPr sz="2400" b="1" spc="-120" dirty="0">
                <a:latin typeface="Trebuchet MS"/>
                <a:cs typeface="Trebuchet MS"/>
              </a:rPr>
              <a:t>Output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150" dirty="0">
              <a:latin typeface="Times New Roman"/>
              <a:cs typeface="Times New Roman"/>
            </a:endParaRPr>
          </a:p>
          <a:p>
            <a:pPr marL="25400" marR="23876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--issues: </a:t>
            </a:r>
            <a:r>
              <a:rPr sz="2400" b="1" spc="-5" dirty="0">
                <a:latin typeface="Times New Roman"/>
                <a:cs typeface="Times New Roman"/>
              </a:rPr>
              <a:t>correctness, </a:t>
            </a:r>
            <a:r>
              <a:rPr sz="2400" b="1" dirty="0">
                <a:latin typeface="Times New Roman"/>
                <a:cs typeface="Times New Roman"/>
              </a:rPr>
              <a:t>efficiency (amount of </a:t>
            </a:r>
            <a:r>
              <a:rPr sz="2400" b="1" spc="-5" dirty="0">
                <a:latin typeface="Times New Roman"/>
                <a:cs typeface="Times New Roman"/>
              </a:rPr>
              <a:t>work done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  space used), </a:t>
            </a:r>
            <a:r>
              <a:rPr sz="2400" b="1" dirty="0">
                <a:latin typeface="Times New Roman"/>
                <a:cs typeface="Times New Roman"/>
              </a:rPr>
              <a:t>storage </a:t>
            </a:r>
            <a:r>
              <a:rPr sz="2400" b="1" spc="-15" dirty="0">
                <a:latin typeface="Times New Roman"/>
                <a:cs typeface="Times New Roman"/>
              </a:rPr>
              <a:t>(simplicity, </a:t>
            </a:r>
            <a:r>
              <a:rPr sz="2400" b="1" dirty="0">
                <a:latin typeface="Times New Roman"/>
                <a:cs typeface="Times New Roman"/>
              </a:rPr>
              <a:t>clarity), optimality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.etc.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39471C0-35C4-4DAC-A696-17D683A70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91"/>
    </mc:Choice>
    <mc:Fallback>
      <p:transition spd="slow" advTm="74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2057400"/>
            <a:ext cx="5641975" cy="2527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45" dirty="0">
                <a:latin typeface="Arial"/>
                <a:cs typeface="Arial"/>
              </a:rPr>
              <a:t>Part </a:t>
            </a:r>
            <a:r>
              <a:rPr sz="3200" spc="-60" dirty="0">
                <a:latin typeface="Arial"/>
                <a:cs typeface="Arial"/>
              </a:rPr>
              <a:t>I: </a:t>
            </a:r>
            <a:r>
              <a:rPr sz="3200" spc="-80" dirty="0">
                <a:latin typeface="Arial"/>
                <a:cs typeface="Arial"/>
              </a:rPr>
              <a:t>About </a:t>
            </a:r>
            <a:r>
              <a:rPr sz="3200" spc="-35" dirty="0">
                <a:latin typeface="Arial"/>
                <a:cs typeface="Arial"/>
              </a:rPr>
              <a:t>the</a:t>
            </a:r>
            <a:r>
              <a:rPr sz="3200" spc="-370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course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000"/>
              </a:buClr>
              <a:buFont typeface="Wingdings"/>
              <a:buChar char=""/>
            </a:pPr>
            <a:endParaRPr sz="4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45" dirty="0">
                <a:latin typeface="Arial"/>
                <a:cs typeface="Arial"/>
              </a:rPr>
              <a:t>Part </a:t>
            </a:r>
            <a:r>
              <a:rPr sz="3200" spc="-70" dirty="0">
                <a:latin typeface="Arial"/>
                <a:cs typeface="Arial"/>
              </a:rPr>
              <a:t>II: </a:t>
            </a:r>
            <a:r>
              <a:rPr sz="3200" spc="-80" dirty="0">
                <a:latin typeface="Arial"/>
                <a:cs typeface="Arial"/>
              </a:rPr>
              <a:t>About</a:t>
            </a:r>
            <a:r>
              <a:rPr sz="3200" spc="-290" dirty="0">
                <a:latin typeface="Arial"/>
                <a:cs typeface="Arial"/>
              </a:rPr>
              <a:t> </a:t>
            </a:r>
            <a:r>
              <a:rPr sz="3200" spc="-95" dirty="0">
                <a:latin typeface="Arial"/>
                <a:cs typeface="Arial"/>
              </a:rPr>
              <a:t>algorithms</a:t>
            </a:r>
            <a:endParaRPr sz="3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50"/>
              </a:spcBef>
              <a:buChar char="–"/>
              <a:tabLst>
                <a:tab pos="756920" algn="l"/>
              </a:tabLst>
            </a:pPr>
            <a:r>
              <a:rPr sz="2800" spc="-85" dirty="0">
                <a:latin typeface="Arial"/>
                <a:cs typeface="Arial"/>
              </a:rPr>
              <a:t>What </a:t>
            </a:r>
            <a:r>
              <a:rPr sz="2800" spc="-130" dirty="0">
                <a:latin typeface="Arial"/>
                <a:cs typeface="Arial"/>
              </a:rPr>
              <a:t>are</a:t>
            </a:r>
            <a:r>
              <a:rPr sz="2800" spc="-204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algorithms?</a:t>
            </a:r>
            <a:endParaRPr sz="28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920" algn="l"/>
              </a:tabLst>
            </a:pPr>
            <a:r>
              <a:rPr sz="2800" spc="-145" dirty="0">
                <a:latin typeface="Arial"/>
                <a:cs typeface="Arial"/>
              </a:rPr>
              <a:t>Why </a:t>
            </a:r>
            <a:r>
              <a:rPr sz="2800" spc="-130" dirty="0">
                <a:latin typeface="Arial"/>
                <a:cs typeface="Arial"/>
              </a:rPr>
              <a:t>are </a:t>
            </a:r>
            <a:r>
              <a:rPr sz="2800" spc="-65" dirty="0">
                <a:latin typeface="Arial"/>
                <a:cs typeface="Arial"/>
              </a:rPr>
              <a:t>they </a:t>
            </a:r>
            <a:r>
              <a:rPr sz="2800" spc="-35" dirty="0">
                <a:latin typeface="Arial"/>
                <a:cs typeface="Arial"/>
              </a:rPr>
              <a:t>important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-360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study?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6B9A088-6B5B-450A-834B-956CADCA3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25"/>
    </mc:Choice>
    <mc:Fallback>
      <p:transition spd="slow" advTm="1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2743200"/>
            <a:ext cx="712406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0" dirty="0"/>
              <a:t>Why </a:t>
            </a:r>
            <a:r>
              <a:rPr sz="4800" spc="-210" dirty="0"/>
              <a:t>study</a:t>
            </a:r>
            <a:r>
              <a:rPr sz="4800" spc="-375" dirty="0"/>
              <a:t> </a:t>
            </a:r>
            <a:r>
              <a:rPr sz="4800" spc="-210" dirty="0"/>
              <a:t>algorithms?</a:t>
            </a:r>
            <a:endParaRPr sz="4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89AEDA-E822-4DC8-8527-2A5452932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0"/>
    </mc:Choice>
    <mc:Fallback>
      <p:transition spd="slow" advTm="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8117" y="496653"/>
            <a:ext cx="5798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Importance </a:t>
            </a:r>
            <a:r>
              <a:rPr spc="-5" dirty="0"/>
              <a:t>of</a:t>
            </a:r>
            <a:r>
              <a:rPr spc="-409" dirty="0"/>
              <a:t> </a:t>
            </a:r>
            <a:r>
              <a:rPr spc="-125" dirty="0"/>
              <a:t>algorithms</a:t>
            </a:r>
          </a:p>
        </p:txBody>
      </p:sp>
      <p:sp>
        <p:nvSpPr>
          <p:cNvPr id="4" name="object 4"/>
          <p:cNvSpPr/>
          <p:nvPr/>
        </p:nvSpPr>
        <p:spPr>
          <a:xfrm>
            <a:off x="1622992" y="4411763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496" y="0"/>
                </a:lnTo>
              </a:path>
            </a:pathLst>
          </a:custGeom>
          <a:ln w="10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47210" y="4203883"/>
            <a:ext cx="293497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30" dirty="0">
                <a:latin typeface="Symbol"/>
                <a:cs typeface="Symbol"/>
              </a:rPr>
              <a:t></a:t>
            </a:r>
            <a:r>
              <a:rPr sz="2050" spc="3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200000seconds </a:t>
            </a:r>
            <a:r>
              <a:rPr sz="2050" spc="30" dirty="0">
                <a:latin typeface="Symbol"/>
                <a:cs typeface="Symbol"/>
              </a:rPr>
              <a:t></a:t>
            </a:r>
            <a:r>
              <a:rPr sz="2050" spc="-2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55hours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066" y="4039635"/>
            <a:ext cx="221869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110" dirty="0">
                <a:latin typeface="Times New Roman"/>
                <a:cs typeface="Times New Roman"/>
              </a:rPr>
              <a:t>2</a:t>
            </a:r>
            <a:r>
              <a:rPr sz="2050" spc="110" dirty="0">
                <a:latin typeface="Symbol"/>
                <a:cs typeface="Symbol"/>
              </a:rPr>
              <a:t></a:t>
            </a:r>
            <a:r>
              <a:rPr sz="2050" spc="-300" dirty="0">
                <a:latin typeface="Times New Roman"/>
                <a:cs typeface="Times New Roman"/>
              </a:rPr>
              <a:t> </a:t>
            </a:r>
            <a:r>
              <a:rPr sz="2050" spc="-25" dirty="0">
                <a:latin typeface="Times New Roman"/>
                <a:cs typeface="Times New Roman"/>
              </a:rPr>
              <a:t>(10</a:t>
            </a:r>
            <a:r>
              <a:rPr sz="1800" spc="-37" baseline="41666" dirty="0">
                <a:latin typeface="Times New Roman"/>
                <a:cs typeface="Times New Roman"/>
              </a:rPr>
              <a:t>7</a:t>
            </a:r>
            <a:r>
              <a:rPr sz="1800" spc="-120" baseline="41666" dirty="0">
                <a:latin typeface="Times New Roman"/>
                <a:cs typeface="Times New Roman"/>
              </a:rPr>
              <a:t> </a:t>
            </a:r>
            <a:r>
              <a:rPr sz="2050" spc="60" dirty="0">
                <a:latin typeface="Times New Roman"/>
                <a:cs typeface="Times New Roman"/>
              </a:rPr>
              <a:t>)</a:t>
            </a:r>
            <a:r>
              <a:rPr sz="1800" spc="89" baseline="41666" dirty="0">
                <a:latin typeface="Times New Roman"/>
                <a:cs typeface="Times New Roman"/>
              </a:rPr>
              <a:t>2</a:t>
            </a:r>
            <a:r>
              <a:rPr sz="1800" spc="-202" baseline="41666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instructions</a:t>
            </a:r>
            <a:endParaRPr sz="20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1115747"/>
            <a:ext cx="7944484" cy="2557688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FFC000"/>
              </a:buClr>
              <a:buSzPct val="6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000" b="1" spc="-180" dirty="0">
                <a:solidFill>
                  <a:srgbClr val="6F2F9F"/>
                </a:solidFill>
                <a:latin typeface="Trebuchet MS"/>
                <a:cs typeface="Trebuchet MS"/>
              </a:rPr>
              <a:t>Problem: </a:t>
            </a:r>
            <a:r>
              <a:rPr sz="3000" b="1" spc="-140" dirty="0">
                <a:solidFill>
                  <a:srgbClr val="6F2F9F"/>
                </a:solidFill>
                <a:latin typeface="Trebuchet MS"/>
                <a:cs typeface="Trebuchet MS"/>
              </a:rPr>
              <a:t>sorting </a:t>
            </a:r>
            <a:r>
              <a:rPr sz="3000" b="1" spc="-260" dirty="0">
                <a:solidFill>
                  <a:srgbClr val="6F2F9F"/>
                </a:solidFill>
                <a:latin typeface="Trebuchet MS"/>
                <a:cs typeface="Trebuchet MS"/>
              </a:rPr>
              <a:t>10,000,000</a:t>
            </a:r>
            <a:r>
              <a:rPr sz="3000" b="1" spc="-33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6F2F9F"/>
                </a:solidFill>
                <a:latin typeface="Trebuchet MS"/>
                <a:cs typeface="Trebuchet MS"/>
              </a:rPr>
              <a:t>integers</a:t>
            </a:r>
            <a:endParaRPr sz="3000" dirty="0">
              <a:latin typeface="Trebuchet MS"/>
              <a:cs typeface="Trebuchet MS"/>
            </a:endParaRPr>
          </a:p>
          <a:p>
            <a:pPr marL="756285" marR="22225" lvl="1" indent="-286385">
              <a:lnSpc>
                <a:spcPct val="90100"/>
              </a:lnSpc>
              <a:spcBef>
                <a:spcPts val="64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5" dirty="0">
                <a:latin typeface="Times New Roman"/>
                <a:cs typeface="Times New Roman"/>
              </a:rPr>
              <a:t>Case </a:t>
            </a:r>
            <a:r>
              <a:rPr sz="2200" dirty="0">
                <a:latin typeface="Times New Roman"/>
                <a:cs typeface="Times New Roman"/>
              </a:rPr>
              <a:t>1: </a:t>
            </a:r>
            <a:r>
              <a:rPr sz="2200" spc="-5" dirty="0">
                <a:latin typeface="Times New Roman"/>
                <a:cs typeface="Times New Roman"/>
              </a:rPr>
              <a:t>Computer A executes one billion instructions per  second(</a:t>
            </a:r>
            <a:r>
              <a:rPr sz="2200" spc="-5" dirty="0">
                <a:solidFill>
                  <a:srgbClr val="006600"/>
                </a:solidFill>
                <a:latin typeface="Times New Roman"/>
                <a:cs typeface="Times New Roman"/>
              </a:rPr>
              <a:t>1GHz</a:t>
            </a:r>
            <a:r>
              <a:rPr sz="2200" spc="-5" dirty="0">
                <a:latin typeface="Times New Roman"/>
                <a:cs typeface="Times New Roman"/>
              </a:rPr>
              <a:t>), an algorithm taking </a:t>
            </a:r>
            <a:r>
              <a:rPr sz="2200" spc="-10" dirty="0">
                <a:latin typeface="Times New Roman"/>
                <a:cs typeface="Times New Roman"/>
              </a:rPr>
              <a:t>time </a:t>
            </a:r>
            <a:r>
              <a:rPr sz="2200" dirty="0">
                <a:latin typeface="Times New Roman"/>
                <a:cs typeface="Times New Roman"/>
              </a:rPr>
              <a:t>roughly </a:t>
            </a:r>
            <a:r>
              <a:rPr sz="2200" spc="-5" dirty="0">
                <a:latin typeface="Times New Roman"/>
                <a:cs typeface="Times New Roman"/>
              </a:rPr>
              <a:t>equal to </a:t>
            </a:r>
            <a:r>
              <a:rPr sz="2200" dirty="0">
                <a:solidFill>
                  <a:srgbClr val="006600"/>
                </a:solidFill>
                <a:latin typeface="Times New Roman"/>
                <a:cs typeface="Times New Roman"/>
              </a:rPr>
              <a:t>2n</a:t>
            </a:r>
            <a:r>
              <a:rPr sz="2175" baseline="24904" dirty="0">
                <a:solidFill>
                  <a:srgbClr val="006600"/>
                </a:solidFill>
                <a:latin typeface="Times New Roman"/>
                <a:cs typeface="Times New Roman"/>
              </a:rPr>
              <a:t>2 </a:t>
            </a:r>
            <a:r>
              <a:rPr sz="2200" spc="-5" dirty="0">
                <a:latin typeface="Times New Roman"/>
                <a:cs typeface="Times New Roman"/>
              </a:rPr>
              <a:t>to  sort 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integers.</a:t>
            </a:r>
            <a:endParaRPr sz="2200" dirty="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88300"/>
              </a:lnSpc>
              <a:spcBef>
                <a:spcPts val="57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5" dirty="0">
                <a:latin typeface="Times New Roman"/>
                <a:cs typeface="Times New Roman"/>
              </a:rPr>
              <a:t>Case </a:t>
            </a:r>
            <a:r>
              <a:rPr sz="2200" dirty="0">
                <a:latin typeface="Times New Roman"/>
                <a:cs typeface="Times New Roman"/>
              </a:rPr>
              <a:t>2: </a:t>
            </a:r>
            <a:r>
              <a:rPr sz="2200" spc="-5" dirty="0">
                <a:latin typeface="Times New Roman"/>
                <a:cs typeface="Times New Roman"/>
              </a:rPr>
              <a:t>Computer B executes one hundred million instructions  per second(</a:t>
            </a:r>
            <a:r>
              <a:rPr sz="2200" spc="-5" dirty="0">
                <a:solidFill>
                  <a:srgbClr val="006600"/>
                </a:solidFill>
                <a:latin typeface="Times New Roman"/>
                <a:cs typeface="Times New Roman"/>
              </a:rPr>
              <a:t>100MHz</a:t>
            </a:r>
            <a:r>
              <a:rPr sz="2200" spc="-5" dirty="0">
                <a:latin typeface="Times New Roman"/>
                <a:cs typeface="Times New Roman"/>
              </a:rPr>
              <a:t>), </a:t>
            </a:r>
            <a:r>
              <a:rPr sz="2200" spc="-10" dirty="0">
                <a:latin typeface="Times New Roman"/>
                <a:cs typeface="Times New Roman"/>
              </a:rPr>
              <a:t>an </a:t>
            </a:r>
            <a:r>
              <a:rPr sz="2200" spc="-5" dirty="0">
                <a:latin typeface="Times New Roman"/>
                <a:cs typeface="Times New Roman"/>
              </a:rPr>
              <a:t>algorithm taking </a:t>
            </a:r>
            <a:r>
              <a:rPr sz="2200" spc="-10" dirty="0">
                <a:latin typeface="Times New Roman"/>
                <a:cs typeface="Times New Roman"/>
              </a:rPr>
              <a:t>time </a:t>
            </a:r>
            <a:r>
              <a:rPr sz="2200" spc="-5" dirty="0">
                <a:latin typeface="Times New Roman"/>
                <a:cs typeface="Times New Roman"/>
              </a:rPr>
              <a:t>roughly equal to </a:t>
            </a:r>
            <a:r>
              <a:rPr sz="2200" spc="-5" dirty="0">
                <a:solidFill>
                  <a:srgbClr val="006600"/>
                </a:solidFill>
                <a:latin typeface="Times New Roman"/>
                <a:cs typeface="Times New Roman"/>
              </a:rPr>
              <a:t> 50nl</a:t>
            </a:r>
            <a:r>
              <a:rPr lang="en-US" sz="2200" spc="-5" dirty="0">
                <a:solidFill>
                  <a:srgbClr val="006600"/>
                </a:solidFill>
                <a:latin typeface="Times New Roman"/>
                <a:cs typeface="Times New Roman"/>
              </a:rPr>
              <a:t>o</a:t>
            </a:r>
            <a:r>
              <a:rPr sz="2200" spc="-5" dirty="0">
                <a:solidFill>
                  <a:srgbClr val="006600"/>
                </a:solidFill>
                <a:latin typeface="Times New Roman"/>
                <a:cs typeface="Times New Roman"/>
              </a:rPr>
              <a:t>gn </a:t>
            </a:r>
            <a:r>
              <a:rPr sz="2200" spc="-5" dirty="0">
                <a:latin typeface="Times New Roman"/>
                <a:cs typeface="Times New Roman"/>
              </a:rPr>
              <a:t>to sort n </a:t>
            </a:r>
            <a:r>
              <a:rPr sz="2200" spc="-10" dirty="0">
                <a:latin typeface="Times New Roman"/>
                <a:cs typeface="Times New Roman"/>
              </a:rPr>
              <a:t>integers</a:t>
            </a:r>
            <a:r>
              <a:rPr sz="2600" spc="-10" dirty="0">
                <a:latin typeface="Arial"/>
                <a:cs typeface="Arial"/>
              </a:rPr>
              <a:t>.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2484" y="5683351"/>
            <a:ext cx="2972435" cy="0"/>
          </a:xfrm>
          <a:custGeom>
            <a:avLst/>
            <a:gdLst/>
            <a:ahLst/>
            <a:cxnLst/>
            <a:rect l="l" t="t" r="r" b="b"/>
            <a:pathLst>
              <a:path w="2972435">
                <a:moveTo>
                  <a:pt x="0" y="0"/>
                </a:moveTo>
                <a:lnTo>
                  <a:pt x="2972314" y="0"/>
                </a:lnTo>
              </a:path>
            </a:pathLst>
          </a:custGeom>
          <a:ln w="10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36845" y="5475470"/>
            <a:ext cx="123126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5" dirty="0">
                <a:latin typeface="Times New Roman"/>
                <a:cs typeface="Times New Roman"/>
              </a:rPr>
              <a:t>105seconds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3533" y="5678674"/>
            <a:ext cx="248094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10" dirty="0">
                <a:latin typeface="Times New Roman"/>
                <a:cs typeface="Times New Roman"/>
              </a:rPr>
              <a:t>10</a:t>
            </a:r>
            <a:r>
              <a:rPr sz="1800" spc="15" baseline="41666" dirty="0">
                <a:latin typeface="Times New Roman"/>
                <a:cs typeface="Times New Roman"/>
              </a:rPr>
              <a:t>8</a:t>
            </a:r>
            <a:r>
              <a:rPr sz="1800" spc="-225" baseline="41666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instructions</a:t>
            </a:r>
            <a:r>
              <a:rPr sz="2050" spc="-225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Times New Roman"/>
                <a:cs typeface="Times New Roman"/>
              </a:rPr>
              <a:t>/</a:t>
            </a:r>
            <a:r>
              <a:rPr sz="2050" spc="-24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second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9535" y="5311223"/>
            <a:ext cx="320484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55" dirty="0">
                <a:latin typeface="Times New Roman"/>
                <a:cs typeface="Times New Roman"/>
              </a:rPr>
              <a:t>50</a:t>
            </a:r>
            <a:r>
              <a:rPr sz="2050" spc="55" dirty="0">
                <a:latin typeface="Symbol"/>
                <a:cs typeface="Symbol"/>
              </a:rPr>
              <a:t></a:t>
            </a:r>
            <a:r>
              <a:rPr sz="2050" spc="55" dirty="0">
                <a:latin typeface="Times New Roman"/>
                <a:cs typeface="Times New Roman"/>
              </a:rPr>
              <a:t>10</a:t>
            </a:r>
            <a:r>
              <a:rPr sz="1800" spc="82" baseline="41666" dirty="0">
                <a:latin typeface="Times New Roman"/>
                <a:cs typeface="Times New Roman"/>
              </a:rPr>
              <a:t>7 </a:t>
            </a:r>
            <a:r>
              <a:rPr sz="2050" spc="30" dirty="0">
                <a:latin typeface="Symbol"/>
                <a:cs typeface="Symbol"/>
              </a:rPr>
              <a:t></a:t>
            </a:r>
            <a:r>
              <a:rPr sz="2050" spc="30" dirty="0">
                <a:latin typeface="Times New Roman"/>
                <a:cs typeface="Times New Roman"/>
              </a:rPr>
              <a:t> </a:t>
            </a:r>
            <a:r>
              <a:rPr sz="2050" spc="20" dirty="0">
                <a:latin typeface="Times New Roman"/>
                <a:cs typeface="Times New Roman"/>
              </a:rPr>
              <a:t>log10</a:t>
            </a:r>
            <a:r>
              <a:rPr sz="1800" spc="30" baseline="41666" dirty="0">
                <a:latin typeface="Times New Roman"/>
                <a:cs typeface="Times New Roman"/>
              </a:rPr>
              <a:t>7 </a:t>
            </a:r>
            <a:r>
              <a:rPr sz="2050" dirty="0">
                <a:latin typeface="Times New Roman"/>
                <a:cs typeface="Times New Roman"/>
              </a:rPr>
              <a:t>instructions</a:t>
            </a:r>
            <a:r>
              <a:rPr sz="2050" spc="-295" dirty="0">
                <a:latin typeface="Times New Roman"/>
                <a:cs typeface="Times New Roman"/>
              </a:rPr>
              <a:t> </a:t>
            </a:r>
            <a:r>
              <a:rPr sz="3075" spc="44" baseline="-35230" dirty="0">
                <a:latin typeface="Symbol"/>
                <a:cs typeface="Symbol"/>
              </a:rPr>
              <a:t></a:t>
            </a:r>
            <a:endParaRPr sz="3075" baseline="-3523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9644" y="4238004"/>
            <a:ext cx="3016250" cy="93027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542290">
              <a:lnSpc>
                <a:spcPct val="100000"/>
              </a:lnSpc>
              <a:spcBef>
                <a:spcPts val="1430"/>
              </a:spcBef>
            </a:pPr>
            <a:r>
              <a:rPr sz="2050" spc="15" dirty="0">
                <a:latin typeface="Times New Roman"/>
                <a:cs typeface="Times New Roman"/>
              </a:rPr>
              <a:t>10</a:t>
            </a:r>
            <a:r>
              <a:rPr sz="1800" spc="22" baseline="41666" dirty="0">
                <a:latin typeface="Times New Roman"/>
                <a:cs typeface="Times New Roman"/>
              </a:rPr>
              <a:t>9</a:t>
            </a:r>
            <a:r>
              <a:rPr sz="1800" spc="-202" baseline="41666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instructions</a:t>
            </a:r>
            <a:r>
              <a:rPr sz="2050" spc="-235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Times New Roman"/>
                <a:cs typeface="Times New Roman"/>
              </a:rPr>
              <a:t>/</a:t>
            </a:r>
            <a:r>
              <a:rPr sz="2050" spc="-250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second</a:t>
            </a:r>
            <a:endParaRPr sz="205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170"/>
              </a:spcBef>
              <a:buClr>
                <a:srgbClr val="0000FF"/>
              </a:buClr>
              <a:buSzPct val="55555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1800" spc="-200" dirty="0">
                <a:latin typeface="Arial"/>
                <a:cs typeface="Arial"/>
              </a:rPr>
              <a:t>Case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2: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069644" y="3562417"/>
            <a:ext cx="3016250" cy="460382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70"/>
              </a:spcBef>
              <a:buClr>
                <a:srgbClr val="0000FF"/>
              </a:buClr>
              <a:buSzPct val="55555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1800" spc="-200" dirty="0">
                <a:latin typeface="Arial"/>
                <a:cs typeface="Arial"/>
              </a:rPr>
              <a:t>Case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1</a:t>
            </a:r>
            <a:r>
              <a:rPr sz="1800" spc="-5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7E0ACB-5AD9-488F-9444-8EE26CA47F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423"/>
    </mc:Choice>
    <mc:Fallback>
      <p:transition spd="slow" advTm="135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576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4933" y="1535087"/>
            <a:ext cx="7141732" cy="417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5053" y="4451045"/>
            <a:ext cx="610793" cy="199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85053" y="4770704"/>
            <a:ext cx="610793" cy="199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33031" y="4451045"/>
            <a:ext cx="610793" cy="199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54061" y="4770704"/>
            <a:ext cx="610793" cy="199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 txBox="1">
            <a:spLocks/>
          </p:cNvSpPr>
          <p:nvPr/>
        </p:nvSpPr>
        <p:spPr>
          <a:xfrm>
            <a:off x="1248117" y="496653"/>
            <a:ext cx="5798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spc="-130" dirty="0"/>
              <a:t>Importance </a:t>
            </a:r>
            <a:r>
              <a:rPr lang="en-US" kern="0" spc="-5" dirty="0"/>
              <a:t>of</a:t>
            </a:r>
            <a:r>
              <a:rPr lang="en-US" kern="0" spc="-409" dirty="0"/>
              <a:t> </a:t>
            </a:r>
            <a:r>
              <a:rPr lang="en-US" kern="0" spc="-125" dirty="0"/>
              <a:t>algorithms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67B85D-583A-4E59-97D5-5D7364237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20"/>
    </mc:Choice>
    <mc:Fallback>
      <p:transition spd="slow" advTm="152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464" y="775391"/>
            <a:ext cx="7270964" cy="5471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ABCD1F-80F5-42BD-9F43-A5D0812AC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18"/>
    </mc:Choice>
    <mc:Fallback>
      <p:transition spd="slow" advTm="37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4839" y="404622"/>
            <a:ext cx="8069160" cy="5924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81126D-E9D1-4E21-98B8-1260436A9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06"/>
    </mc:Choice>
    <mc:Fallback>
      <p:transition spd="slow" advTm="63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04278"/>
            <a:ext cx="7834630" cy="489521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65"/>
              </a:spcBef>
              <a:buClr>
                <a:srgbClr val="FFC000"/>
              </a:buClr>
              <a:buSzPct val="6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000" spc="-170" dirty="0">
                <a:solidFill>
                  <a:srgbClr val="001F5F"/>
                </a:solidFill>
                <a:latin typeface="Arial"/>
                <a:cs typeface="Arial"/>
              </a:rPr>
              <a:t>Human </a:t>
            </a:r>
            <a:r>
              <a:rPr sz="3000" spc="-185" dirty="0">
                <a:solidFill>
                  <a:srgbClr val="001F5F"/>
                </a:solidFill>
                <a:latin typeface="Arial"/>
                <a:cs typeface="Arial"/>
              </a:rPr>
              <a:t>Genome</a:t>
            </a:r>
            <a:r>
              <a:rPr sz="3000" spc="-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110" dirty="0">
                <a:solidFill>
                  <a:srgbClr val="001F5F"/>
                </a:solidFill>
                <a:latin typeface="Arial"/>
                <a:cs typeface="Arial"/>
              </a:rPr>
              <a:t>Project</a:t>
            </a:r>
            <a:endParaRPr sz="3000">
              <a:latin typeface="Arial"/>
              <a:cs typeface="Arial"/>
            </a:endParaRPr>
          </a:p>
          <a:p>
            <a:pPr marL="756285" lvl="1" indent="-286385">
              <a:lnSpc>
                <a:spcPts val="2710"/>
              </a:lnSpc>
              <a:spcBef>
                <a:spcPts val="375"/>
              </a:spcBef>
              <a:buChar char="–"/>
              <a:tabLst>
                <a:tab pos="756920" algn="l"/>
              </a:tabLst>
            </a:pPr>
            <a:r>
              <a:rPr sz="2400" spc="-114" dirty="0">
                <a:latin typeface="Arial"/>
                <a:cs typeface="Arial"/>
              </a:rPr>
              <a:t>100,000 </a:t>
            </a:r>
            <a:r>
              <a:rPr sz="2400" spc="-150" dirty="0">
                <a:latin typeface="Arial"/>
                <a:cs typeface="Arial"/>
              </a:rPr>
              <a:t>genes</a:t>
            </a:r>
            <a:r>
              <a:rPr sz="2400" spc="-150" dirty="0">
                <a:latin typeface="Noto Sans Mono CJK JP Regular"/>
                <a:cs typeface="Noto Sans Mono CJK JP Regular"/>
              </a:rPr>
              <a:t>，</a:t>
            </a:r>
            <a:r>
              <a:rPr sz="2400" spc="-150" dirty="0">
                <a:latin typeface="Arial"/>
                <a:cs typeface="Arial"/>
              </a:rPr>
              <a:t>sequences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spc="-120" dirty="0">
                <a:latin typeface="Arial"/>
                <a:cs typeface="Arial"/>
              </a:rPr>
              <a:t>3 </a:t>
            </a:r>
            <a:r>
              <a:rPr sz="2400" spc="-30" dirty="0">
                <a:latin typeface="Arial"/>
                <a:cs typeface="Arial"/>
              </a:rPr>
              <a:t>billion</a:t>
            </a:r>
            <a:r>
              <a:rPr sz="2400" spc="-459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chemical </a:t>
            </a:r>
            <a:r>
              <a:rPr sz="2400" spc="-170" dirty="0">
                <a:latin typeface="Arial"/>
                <a:cs typeface="Arial"/>
              </a:rPr>
              <a:t>base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ts val="2710"/>
              </a:lnSpc>
            </a:pPr>
            <a:r>
              <a:rPr sz="2400" spc="-105" dirty="0">
                <a:latin typeface="Arial"/>
                <a:cs typeface="Arial"/>
              </a:rPr>
              <a:t>pairs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FFC000"/>
              </a:buClr>
              <a:buSzPct val="6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000" spc="-45" dirty="0">
                <a:solidFill>
                  <a:srgbClr val="001F5F"/>
                </a:solidFill>
                <a:latin typeface="Arial"/>
                <a:cs typeface="Arial"/>
              </a:rPr>
              <a:t>Internet</a:t>
            </a:r>
            <a:endParaRPr sz="3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756920" algn="l"/>
              </a:tabLst>
            </a:pPr>
            <a:r>
              <a:rPr sz="2400" spc="-114" dirty="0">
                <a:latin typeface="Arial"/>
                <a:cs typeface="Arial"/>
              </a:rPr>
              <a:t>Finding good </a:t>
            </a:r>
            <a:r>
              <a:rPr sz="2400" spc="-80" dirty="0">
                <a:latin typeface="Arial"/>
                <a:cs typeface="Arial"/>
              </a:rPr>
              <a:t>routes </a:t>
            </a:r>
            <a:r>
              <a:rPr sz="2400" spc="-75" dirty="0">
                <a:latin typeface="Arial"/>
                <a:cs typeface="Arial"/>
              </a:rPr>
              <a:t>on </a:t>
            </a:r>
            <a:r>
              <a:rPr sz="2400" spc="-70" dirty="0">
                <a:latin typeface="Arial"/>
                <a:cs typeface="Arial"/>
              </a:rPr>
              <a:t>which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data </a:t>
            </a:r>
            <a:r>
              <a:rPr sz="2400" spc="5" dirty="0">
                <a:latin typeface="Arial"/>
                <a:cs typeface="Arial"/>
              </a:rPr>
              <a:t>will</a:t>
            </a:r>
            <a:r>
              <a:rPr sz="2400" spc="-48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travel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spc="-185" dirty="0">
                <a:latin typeface="Arial"/>
                <a:cs typeface="Arial"/>
              </a:rPr>
              <a:t>Search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engine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FFC000"/>
              </a:buClr>
              <a:buSzPct val="6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000" spc="-120" dirty="0">
                <a:solidFill>
                  <a:srgbClr val="001F5F"/>
                </a:solidFill>
                <a:latin typeface="Arial"/>
                <a:cs typeface="Arial"/>
              </a:rPr>
              <a:t>Electronic</a:t>
            </a:r>
            <a:r>
              <a:rPr sz="3000" spc="-1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145" dirty="0">
                <a:solidFill>
                  <a:srgbClr val="001F5F"/>
                </a:solidFill>
                <a:latin typeface="Arial"/>
                <a:cs typeface="Arial"/>
              </a:rPr>
              <a:t>commerce</a:t>
            </a:r>
            <a:endParaRPr sz="3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25"/>
              </a:spcBef>
              <a:buChar char="–"/>
              <a:tabLst>
                <a:tab pos="756920" algn="l"/>
              </a:tabLst>
            </a:pPr>
            <a:r>
              <a:rPr sz="2400" spc="-120" dirty="0">
                <a:latin typeface="Arial"/>
                <a:cs typeface="Arial"/>
              </a:rPr>
              <a:t>Public-key </a:t>
            </a:r>
            <a:r>
              <a:rPr sz="2400" spc="-85" dirty="0">
                <a:latin typeface="Arial"/>
                <a:cs typeface="Arial"/>
              </a:rPr>
              <a:t>cryptography </a:t>
            </a:r>
            <a:r>
              <a:rPr sz="2400" spc="-114" dirty="0">
                <a:latin typeface="Arial"/>
                <a:cs typeface="Arial"/>
              </a:rPr>
              <a:t>and </a:t>
            </a:r>
            <a:r>
              <a:rPr sz="2400" spc="-50" dirty="0">
                <a:latin typeface="Arial"/>
                <a:cs typeface="Arial"/>
              </a:rPr>
              <a:t>digital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signatures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FFC000"/>
              </a:buClr>
              <a:buSzPct val="6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000" spc="-80" dirty="0">
                <a:solidFill>
                  <a:srgbClr val="001F5F"/>
                </a:solidFill>
                <a:latin typeface="Arial"/>
                <a:cs typeface="Arial"/>
              </a:rPr>
              <a:t>Manufacturing</a:t>
            </a:r>
            <a:endParaRPr sz="3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25"/>
              </a:spcBef>
              <a:buChar char="–"/>
              <a:tabLst>
                <a:tab pos="756920" algn="l"/>
              </a:tabLst>
            </a:pPr>
            <a:r>
              <a:rPr sz="2400" spc="-90" dirty="0">
                <a:latin typeface="Arial"/>
                <a:cs typeface="Arial"/>
              </a:rPr>
              <a:t>Allocate </a:t>
            </a:r>
            <a:r>
              <a:rPr sz="2400" spc="-165" dirty="0">
                <a:latin typeface="Arial"/>
                <a:cs typeface="Arial"/>
              </a:rPr>
              <a:t>scarce </a:t>
            </a:r>
            <a:r>
              <a:rPr sz="2400" spc="-125" dirty="0">
                <a:latin typeface="Arial"/>
                <a:cs typeface="Arial"/>
              </a:rPr>
              <a:t>resources </a:t>
            </a:r>
            <a:r>
              <a:rPr sz="2400" spc="-30" dirty="0">
                <a:latin typeface="Arial"/>
                <a:cs typeface="Arial"/>
              </a:rPr>
              <a:t>in the </a:t>
            </a:r>
            <a:r>
              <a:rPr sz="2400" spc="-80" dirty="0">
                <a:latin typeface="Arial"/>
                <a:cs typeface="Arial"/>
              </a:rPr>
              <a:t>most </a:t>
            </a:r>
            <a:r>
              <a:rPr sz="2400" spc="-75" dirty="0">
                <a:latin typeface="Arial"/>
                <a:cs typeface="Arial"/>
              </a:rPr>
              <a:t>beneficial</a:t>
            </a:r>
            <a:r>
              <a:rPr sz="2400" spc="-41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way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FFC000"/>
              </a:buClr>
              <a:buSzPct val="6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000" spc="-930" dirty="0">
                <a:solidFill>
                  <a:srgbClr val="001F5F"/>
                </a:solidFill>
                <a:latin typeface="Arial"/>
                <a:cs typeface="Arial"/>
              </a:rPr>
              <a:t>…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200" y="533400"/>
            <a:ext cx="522287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20" dirty="0"/>
              <a:t>What </a:t>
            </a:r>
            <a:r>
              <a:rPr sz="4000" spc="-114" dirty="0"/>
              <a:t>kind </a:t>
            </a:r>
            <a:r>
              <a:rPr sz="4000" spc="-5" dirty="0"/>
              <a:t>of</a:t>
            </a:r>
            <a:r>
              <a:rPr sz="4000" spc="-535" dirty="0"/>
              <a:t> </a:t>
            </a:r>
            <a:r>
              <a:rPr sz="4000" spc="-160" dirty="0"/>
              <a:t>problems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C50DB0-B3C7-4F35-B1C3-29F21C8D2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57"/>
    </mc:Choice>
    <mc:Fallback>
      <p:transition spd="slow" advTm="39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526987"/>
            <a:ext cx="407924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000" spc="-120" dirty="0"/>
              <a:t>About the Course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156005"/>
            <a:ext cx="6459855" cy="194155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lr>
                <a:srgbClr val="FFC000"/>
              </a:buClr>
              <a:buSzPct val="60416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b="1" spc="-105" dirty="0">
                <a:solidFill>
                  <a:srgbClr val="6F2F9F"/>
                </a:solidFill>
                <a:latin typeface="Trebuchet MS"/>
                <a:cs typeface="Trebuchet MS"/>
              </a:rPr>
              <a:t>Design </a:t>
            </a:r>
            <a:r>
              <a:rPr sz="2800" b="1" spc="-110" dirty="0">
                <a:solidFill>
                  <a:srgbClr val="6F2F9F"/>
                </a:solidFill>
                <a:latin typeface="Trebuchet MS"/>
                <a:cs typeface="Trebuchet MS"/>
              </a:rPr>
              <a:t>and</a:t>
            </a:r>
            <a:r>
              <a:rPr sz="2800" b="1" spc="-27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2800" b="1" spc="-110" dirty="0">
                <a:solidFill>
                  <a:srgbClr val="6F2F9F"/>
                </a:solidFill>
                <a:latin typeface="Trebuchet MS"/>
                <a:cs typeface="Trebuchet MS"/>
              </a:rPr>
              <a:t>Analysis</a:t>
            </a:r>
            <a:endParaRPr sz="28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509"/>
              </a:spcBef>
              <a:buChar char="–"/>
              <a:tabLst>
                <a:tab pos="756285" algn="l"/>
                <a:tab pos="756920" algn="l"/>
              </a:tabLst>
            </a:pPr>
            <a:r>
              <a:rPr sz="2800" spc="-95" dirty="0">
                <a:latin typeface="Arial"/>
                <a:cs typeface="Arial"/>
              </a:rPr>
              <a:t>How </a:t>
            </a:r>
            <a:r>
              <a:rPr sz="2800" spc="-125" dirty="0">
                <a:latin typeface="Arial"/>
                <a:cs typeface="Arial"/>
              </a:rPr>
              <a:t>can </a:t>
            </a:r>
            <a:r>
              <a:rPr sz="2800" spc="-55" dirty="0">
                <a:latin typeface="Arial"/>
                <a:cs typeface="Arial"/>
              </a:rPr>
              <a:t>I </a:t>
            </a:r>
            <a:r>
              <a:rPr sz="2800" spc="-85" dirty="0">
                <a:latin typeface="Arial"/>
                <a:cs typeface="Arial"/>
              </a:rPr>
              <a:t>propose </a:t>
            </a:r>
            <a:r>
              <a:rPr sz="2800" spc="-110" dirty="0">
                <a:latin typeface="Arial"/>
                <a:cs typeface="Arial"/>
              </a:rPr>
              <a:t>an </a:t>
            </a:r>
            <a:r>
              <a:rPr sz="2800" spc="-45" dirty="0">
                <a:latin typeface="Arial"/>
                <a:cs typeface="Arial"/>
              </a:rPr>
              <a:t>algorithm </a:t>
            </a:r>
            <a:r>
              <a:rPr sz="2800" spc="-5" dirty="0">
                <a:latin typeface="Arial"/>
                <a:cs typeface="Arial"/>
              </a:rPr>
              <a:t>for </a:t>
            </a:r>
            <a:r>
              <a:rPr sz="2800" spc="-155" dirty="0">
                <a:latin typeface="Arial"/>
                <a:cs typeface="Arial"/>
              </a:rPr>
              <a:t>a </a:t>
            </a:r>
            <a:r>
              <a:rPr sz="2800" spc="-85" dirty="0">
                <a:latin typeface="Arial"/>
                <a:cs typeface="Arial"/>
              </a:rPr>
              <a:t>specific</a:t>
            </a:r>
            <a:r>
              <a:rPr sz="2800" spc="-31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problem?</a:t>
            </a:r>
            <a:endParaRPr sz="28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800" spc="-135" dirty="0">
                <a:latin typeface="Arial"/>
                <a:cs typeface="Arial"/>
              </a:rPr>
              <a:t>Is </a:t>
            </a:r>
            <a:r>
              <a:rPr sz="2800" spc="-20" dirty="0">
                <a:latin typeface="Arial"/>
                <a:cs typeface="Arial"/>
              </a:rPr>
              <a:t>the </a:t>
            </a:r>
            <a:r>
              <a:rPr sz="2800" spc="-40" dirty="0">
                <a:latin typeface="Arial"/>
                <a:cs typeface="Arial"/>
              </a:rPr>
              <a:t>algorithm </a:t>
            </a:r>
            <a:r>
              <a:rPr sz="2800" spc="-85" dirty="0">
                <a:latin typeface="Arial"/>
                <a:cs typeface="Arial"/>
              </a:rPr>
              <a:t>good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enough?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415E00-07DA-4492-98B9-8D8D734C1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8"/>
    </mc:Choice>
    <mc:Fallback>
      <p:transition spd="slow" advTm="20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671" y="513982"/>
            <a:ext cx="5858129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000" spc="-120" dirty="0"/>
              <a:t>Analysis of 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741" y="1699005"/>
            <a:ext cx="7681595" cy="1365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265430" algn="l"/>
                <a:tab pos="26606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The theoretical study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10" dirty="0">
                <a:latin typeface="Times New Roman"/>
                <a:cs typeface="Times New Roman"/>
              </a:rPr>
              <a:t>computer-program </a:t>
            </a:r>
            <a:r>
              <a:rPr sz="2400" b="1" dirty="0">
                <a:latin typeface="Times New Roman"/>
                <a:cs typeface="Times New Roman"/>
              </a:rPr>
              <a:t>performance  and </a:t>
            </a:r>
            <a:r>
              <a:rPr sz="2400" b="1" spc="-15" dirty="0">
                <a:latin typeface="Times New Roman"/>
                <a:cs typeface="Times New Roman"/>
              </a:rPr>
              <a:t>resource </a:t>
            </a:r>
            <a:r>
              <a:rPr sz="2400" b="1" dirty="0">
                <a:latin typeface="Times New Roman"/>
                <a:cs typeface="Times New Roman"/>
              </a:rPr>
              <a:t>usage.</a:t>
            </a:r>
            <a:endParaRPr sz="2400" dirty="0">
              <a:latin typeface="Times New Roman"/>
              <a:cs typeface="Times New Roman"/>
            </a:endParaRPr>
          </a:p>
          <a:p>
            <a:pPr marL="271780" indent="-259079">
              <a:lnSpc>
                <a:spcPct val="100000"/>
              </a:lnSpc>
              <a:spcBef>
                <a:spcPts val="1905"/>
              </a:spcBef>
              <a:buFont typeface="Times New Roman"/>
              <a:buChar char="•"/>
              <a:tabLst>
                <a:tab pos="271145" algn="l"/>
                <a:tab pos="271780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what’s </a:t>
            </a:r>
            <a:r>
              <a:rPr sz="2400" b="1" spc="-15" dirty="0">
                <a:latin typeface="Times New Roman"/>
                <a:cs typeface="Times New Roman"/>
              </a:rPr>
              <a:t>more </a:t>
            </a:r>
            <a:r>
              <a:rPr sz="2400" b="1" spc="-5" dirty="0">
                <a:latin typeface="Times New Roman"/>
                <a:cs typeface="Times New Roman"/>
              </a:rPr>
              <a:t>important </a:t>
            </a:r>
            <a:r>
              <a:rPr sz="2400" b="1" dirty="0">
                <a:latin typeface="Times New Roman"/>
                <a:cs typeface="Times New Roman"/>
              </a:rPr>
              <a:t>than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performance?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7341" y="3038347"/>
            <a:ext cx="22294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--modularity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--correctness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--ma</a:t>
            </a:r>
            <a:r>
              <a:rPr sz="2400" b="1" spc="5" dirty="0">
                <a:latin typeface="Times New Roman"/>
                <a:cs typeface="Times New Roman"/>
              </a:rPr>
              <a:t>i</a:t>
            </a:r>
            <a:r>
              <a:rPr sz="2400" b="1" dirty="0">
                <a:latin typeface="Times New Roman"/>
                <a:cs typeface="Times New Roman"/>
              </a:rPr>
              <a:t>ntainability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--functionality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--robustness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9129" y="3038347"/>
            <a:ext cx="257937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--user-friendliness</a:t>
            </a:r>
            <a:endParaRPr sz="24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--programmer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--simplicity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--extensibility</a:t>
            </a:r>
            <a:endParaRPr sz="240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--reliability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039F67C-E2C6-4465-9032-EB231BF46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28"/>
    </mc:Choice>
    <mc:Fallback>
      <p:transition spd="slow" advTm="98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539965"/>
            <a:ext cx="720001" cy="720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7280" y="2481452"/>
            <a:ext cx="54089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5" dirty="0"/>
              <a:t>Part </a:t>
            </a:r>
            <a:r>
              <a:rPr spc="-80" dirty="0"/>
              <a:t>I: </a:t>
            </a:r>
            <a:r>
              <a:rPr spc="-105" dirty="0"/>
              <a:t>About </a:t>
            </a:r>
            <a:r>
              <a:rPr spc="-50" dirty="0"/>
              <a:t>the</a:t>
            </a:r>
            <a:r>
              <a:rPr spc="-580" dirty="0"/>
              <a:t> </a:t>
            </a:r>
            <a:r>
              <a:rPr spc="-235" dirty="0"/>
              <a:t>course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AE04B5-7510-4BE3-BD3C-43BADDB9E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9"/>
    </mc:Choice>
    <mc:Fallback>
      <p:transition spd="slow" advTm="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525870"/>
            <a:ext cx="7938770" cy="3527248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2900">
              <a:spcBef>
                <a:spcPts val="710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lang="en-US" altLang="zh-CN" sz="3200" spc="-155" dirty="0">
                <a:latin typeface="Arial"/>
                <a:cs typeface="Arial"/>
              </a:rPr>
              <a:t>Lecturer</a:t>
            </a:r>
            <a:r>
              <a:rPr sz="3200" spc="-155" dirty="0">
                <a:latin typeface="Arial"/>
                <a:cs typeface="Arial"/>
              </a:rPr>
              <a:t>: </a:t>
            </a:r>
            <a:r>
              <a:rPr lang="en-US" sz="3200" spc="-155" dirty="0">
                <a:latin typeface="Arial"/>
                <a:cs typeface="Arial"/>
              </a:rPr>
              <a:t>Si Wu </a:t>
            </a:r>
            <a:r>
              <a:rPr sz="3200" spc="-155" dirty="0">
                <a:latin typeface="Arial"/>
                <a:cs typeface="Arial"/>
              </a:rPr>
              <a:t>(</a:t>
            </a:r>
            <a:r>
              <a:rPr lang="zh-CN" altLang="en-US" sz="3200" spc="-155" dirty="0">
                <a:latin typeface="Arial"/>
                <a:cs typeface="Arial"/>
              </a:rPr>
              <a:t>吴斯</a:t>
            </a:r>
            <a:r>
              <a:rPr sz="3200" spc="-155" dirty="0">
                <a:latin typeface="Arial"/>
                <a:cs typeface="Arial"/>
              </a:rPr>
              <a:t>)</a:t>
            </a:r>
          </a:p>
          <a:p>
            <a:pPr marL="355600" indent="-342900">
              <a:lnSpc>
                <a:spcPct val="100000"/>
              </a:lnSpc>
              <a:spcBef>
                <a:spcPts val="710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55" dirty="0">
                <a:latin typeface="Arial"/>
                <a:cs typeface="Arial"/>
              </a:rPr>
              <a:t>E</a:t>
            </a:r>
            <a:r>
              <a:rPr lang="en-US" sz="3200" spc="-155" dirty="0">
                <a:latin typeface="Arial"/>
                <a:cs typeface="Arial"/>
              </a:rPr>
              <a:t>-</a:t>
            </a:r>
            <a:r>
              <a:rPr sz="3200" spc="-155" dirty="0">
                <a:latin typeface="Arial"/>
                <a:cs typeface="Arial"/>
              </a:rPr>
              <a:t>mail:</a:t>
            </a:r>
            <a:r>
              <a:rPr sz="32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spc="-140" dirty="0">
                <a:latin typeface="Arial"/>
                <a:cs typeface="Arial"/>
              </a:rPr>
              <a:t>cswusi@scut.edu.cn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14" dirty="0">
                <a:latin typeface="Arial"/>
                <a:cs typeface="Arial"/>
              </a:rPr>
              <a:t>Office</a:t>
            </a:r>
            <a:r>
              <a:rPr sz="3200" spc="-170" dirty="0">
                <a:latin typeface="Arial"/>
                <a:cs typeface="Arial"/>
              </a:rPr>
              <a:t> </a:t>
            </a:r>
            <a:r>
              <a:rPr sz="3200" spc="-185" dirty="0">
                <a:latin typeface="Arial"/>
                <a:cs typeface="Arial"/>
              </a:rPr>
              <a:t>Room</a:t>
            </a:r>
            <a:r>
              <a:rPr lang="en-US" sz="3200" spc="-185" dirty="0">
                <a:latin typeface="Noto Sans Mono CJK JP Regular"/>
                <a:cs typeface="Arial"/>
              </a:rPr>
              <a:t>: </a:t>
            </a:r>
            <a:r>
              <a:rPr sz="3200" spc="-185" dirty="0">
                <a:latin typeface="Arial"/>
                <a:cs typeface="Arial"/>
              </a:rPr>
              <a:t>B3-3</a:t>
            </a:r>
            <a:r>
              <a:rPr lang="en-US" sz="3200" spc="-185" dirty="0">
                <a:latin typeface="Arial"/>
                <a:cs typeface="Arial"/>
              </a:rPr>
              <a:t>02</a:t>
            </a:r>
            <a:endParaRPr sz="32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endParaRPr lang="en-US" sz="2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latin typeface="Arial"/>
                <a:cs typeface="Arial"/>
              </a:rPr>
              <a:t>If</a:t>
            </a:r>
            <a:r>
              <a:rPr sz="2600" spc="-145" dirty="0">
                <a:latin typeface="Arial"/>
                <a:cs typeface="Arial"/>
              </a:rPr>
              <a:t> </a:t>
            </a:r>
            <a:r>
              <a:rPr sz="2600" spc="-110" dirty="0">
                <a:latin typeface="Arial"/>
                <a:cs typeface="Arial"/>
              </a:rPr>
              <a:t>you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-165" dirty="0">
                <a:latin typeface="Arial"/>
                <a:cs typeface="Arial"/>
              </a:rPr>
              <a:t>have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-150" dirty="0">
                <a:latin typeface="Arial"/>
                <a:cs typeface="Arial"/>
              </a:rPr>
              <a:t>any</a:t>
            </a:r>
            <a:r>
              <a:rPr sz="2600" spc="-135" dirty="0">
                <a:latin typeface="Arial"/>
                <a:cs typeface="Arial"/>
              </a:rPr>
              <a:t> </a:t>
            </a:r>
            <a:r>
              <a:rPr sz="2600" spc="-100" dirty="0">
                <a:latin typeface="Arial"/>
                <a:cs typeface="Arial"/>
              </a:rPr>
              <a:t>questions,</a:t>
            </a:r>
            <a:r>
              <a:rPr sz="2600" spc="-170" dirty="0">
                <a:latin typeface="Arial"/>
                <a:cs typeface="Arial"/>
              </a:rPr>
              <a:t> </a:t>
            </a:r>
            <a:r>
              <a:rPr sz="2600" spc="-145" dirty="0">
                <a:latin typeface="Arial"/>
                <a:cs typeface="Arial"/>
              </a:rPr>
              <a:t>please</a:t>
            </a:r>
            <a:r>
              <a:rPr sz="2600" spc="-170" dirty="0">
                <a:latin typeface="Arial"/>
                <a:cs typeface="Arial"/>
              </a:rPr>
              <a:t> </a:t>
            </a:r>
            <a:r>
              <a:rPr sz="2600" spc="-70" dirty="0">
                <a:latin typeface="Arial"/>
                <a:cs typeface="Arial"/>
              </a:rPr>
              <a:t>feel</a:t>
            </a:r>
            <a:r>
              <a:rPr sz="2600" spc="-160" dirty="0">
                <a:latin typeface="Arial"/>
                <a:cs typeface="Arial"/>
              </a:rPr>
              <a:t> </a:t>
            </a:r>
            <a:r>
              <a:rPr sz="2600" spc="-60" dirty="0">
                <a:latin typeface="Arial"/>
                <a:cs typeface="Arial"/>
              </a:rPr>
              <a:t>free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25" dirty="0">
                <a:latin typeface="Arial"/>
                <a:cs typeface="Arial"/>
              </a:rPr>
              <a:t>to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-80" dirty="0">
                <a:latin typeface="Arial"/>
                <a:cs typeface="Arial"/>
              </a:rPr>
              <a:t>contact</a:t>
            </a:r>
            <a:r>
              <a:rPr sz="2600" spc="-130" dirty="0">
                <a:latin typeface="Arial"/>
                <a:cs typeface="Arial"/>
              </a:rPr>
              <a:t> </a:t>
            </a:r>
            <a:r>
              <a:rPr sz="2600" spc="-120" dirty="0">
                <a:latin typeface="Arial"/>
                <a:cs typeface="Arial"/>
              </a:rPr>
              <a:t>me</a:t>
            </a:r>
            <a:r>
              <a:rPr sz="2600" spc="-145" dirty="0">
                <a:latin typeface="Arial"/>
                <a:cs typeface="Arial"/>
              </a:rPr>
              <a:t> </a:t>
            </a:r>
            <a:r>
              <a:rPr sz="2600" spc="-110" dirty="0">
                <a:latin typeface="Arial"/>
                <a:cs typeface="Arial"/>
              </a:rPr>
              <a:t>by  </a:t>
            </a:r>
            <a:r>
              <a:rPr sz="2600" spc="-80" dirty="0">
                <a:latin typeface="Arial"/>
                <a:cs typeface="Arial"/>
              </a:rPr>
              <a:t>email. </a:t>
            </a:r>
            <a:r>
              <a:rPr sz="2600" spc="-195" dirty="0">
                <a:latin typeface="Arial"/>
                <a:cs typeface="Arial"/>
              </a:rPr>
              <a:t>Please </a:t>
            </a:r>
            <a:r>
              <a:rPr sz="2600" spc="-30" dirty="0">
                <a:latin typeface="Arial"/>
                <a:cs typeface="Arial"/>
              </a:rPr>
              <a:t>list </a:t>
            </a:r>
            <a:r>
              <a:rPr sz="2600" spc="-75" dirty="0">
                <a:latin typeface="Arial"/>
                <a:cs typeface="Arial"/>
              </a:rPr>
              <a:t>your  </a:t>
            </a:r>
            <a:r>
              <a:rPr sz="2600" spc="-135" dirty="0">
                <a:latin typeface="Arial"/>
                <a:cs typeface="Arial"/>
              </a:rPr>
              <a:t>name </a:t>
            </a:r>
            <a:r>
              <a:rPr sz="2600" spc="-20" dirty="0">
                <a:latin typeface="Arial"/>
                <a:cs typeface="Arial"/>
              </a:rPr>
              <a:t>or </a:t>
            </a:r>
            <a:r>
              <a:rPr sz="2600" spc="-60" dirty="0">
                <a:latin typeface="Arial"/>
                <a:cs typeface="Arial"/>
              </a:rPr>
              <a:t>student </a:t>
            </a:r>
            <a:r>
              <a:rPr sz="2600" spc="-175" dirty="0">
                <a:latin typeface="Arial"/>
                <a:cs typeface="Arial"/>
              </a:rPr>
              <a:t>ID </a:t>
            </a:r>
            <a:r>
              <a:rPr sz="2600" spc="-85" dirty="0">
                <a:latin typeface="Arial"/>
                <a:cs typeface="Arial"/>
              </a:rPr>
              <a:t>when </a:t>
            </a:r>
            <a:r>
              <a:rPr sz="2600" spc="-110" dirty="0">
                <a:latin typeface="Arial"/>
                <a:cs typeface="Arial"/>
              </a:rPr>
              <a:t>you </a:t>
            </a:r>
            <a:r>
              <a:rPr sz="2600" spc="-155" dirty="0">
                <a:latin typeface="Arial"/>
                <a:cs typeface="Arial"/>
              </a:rPr>
              <a:t>send </a:t>
            </a:r>
            <a:r>
              <a:rPr sz="2600" spc="-120" dirty="0">
                <a:latin typeface="Arial"/>
                <a:cs typeface="Arial"/>
              </a:rPr>
              <a:t>me </a:t>
            </a:r>
            <a:r>
              <a:rPr sz="2600" spc="-140" dirty="0">
                <a:latin typeface="Arial"/>
                <a:cs typeface="Arial"/>
              </a:rPr>
              <a:t>an</a:t>
            </a:r>
            <a:r>
              <a:rPr sz="2600" spc="-475" dirty="0">
                <a:latin typeface="Arial"/>
                <a:cs typeface="Arial"/>
              </a:rPr>
              <a:t> </a:t>
            </a:r>
            <a:r>
              <a:rPr sz="2600" spc="-185" dirty="0">
                <a:latin typeface="Arial"/>
                <a:cs typeface="Arial"/>
              </a:rPr>
              <a:t>email….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1219200" y="461594"/>
            <a:ext cx="561098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 rtl="0">
              <a:spcBef>
                <a:spcPts val="105"/>
              </a:spcBef>
            </a:pPr>
            <a:r>
              <a:rPr spc="-105" dirty="0"/>
              <a:t>Course Information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8F8E0E8-1AB6-451F-B9B6-7568B9E77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9"/>
    </mc:Choice>
    <mc:Fallback>
      <p:transition spd="slow" advTm="29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514593"/>
            <a:ext cx="7303770" cy="2761652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225" dirty="0">
                <a:cs typeface="Arial"/>
              </a:rPr>
              <a:t>Teaching</a:t>
            </a:r>
            <a:r>
              <a:rPr sz="3200" spc="-155" dirty="0">
                <a:cs typeface="Arial"/>
              </a:rPr>
              <a:t> </a:t>
            </a:r>
            <a:r>
              <a:rPr sz="3200" spc="-165" dirty="0">
                <a:cs typeface="Arial"/>
              </a:rPr>
              <a:t>Assistants</a:t>
            </a:r>
            <a:r>
              <a:rPr sz="3200" spc="-165" dirty="0">
                <a:cs typeface="Noto Sans Mono CJK JP Regular"/>
              </a:rPr>
              <a:t>：</a:t>
            </a:r>
            <a:endParaRPr sz="3200" dirty="0">
              <a:cs typeface="Noto Sans Mono CJK JP Regular"/>
            </a:endParaRPr>
          </a:p>
          <a:p>
            <a:pPr marL="870585" marR="400685" lvl="1" indent="-457200">
              <a:lnSpc>
                <a:spcPts val="3300"/>
              </a:lnSpc>
              <a:spcBef>
                <a:spcPts val="850"/>
              </a:spcBef>
              <a:buFont typeface="Arial" panose="020B0604020202020204" pitchFamily="34" charset="0"/>
              <a:buChar char="•"/>
              <a:tabLst>
                <a:tab pos="870585" algn="l"/>
                <a:tab pos="871219" algn="l"/>
              </a:tabLst>
            </a:pPr>
            <a:r>
              <a:rPr lang="en-US" altLang="zh-CN" sz="2800" spc="-10" dirty="0" err="1">
                <a:cs typeface="Noto Sans Mono CJK JP Regular"/>
              </a:rPr>
              <a:t>Wenhao</a:t>
            </a:r>
            <a:r>
              <a:rPr lang="en-US" altLang="zh-CN" sz="2800" spc="-10" dirty="0">
                <a:cs typeface="Noto Sans Mono CJK JP Regular"/>
              </a:rPr>
              <a:t> Wu (</a:t>
            </a:r>
            <a:r>
              <a:rPr lang="zh-CN" altLang="en-US" sz="2800" spc="-10" dirty="0">
                <a:cs typeface="Noto Sans Mono CJK JP Regular"/>
              </a:rPr>
              <a:t>吴文豪</a:t>
            </a:r>
            <a:r>
              <a:rPr lang="en-US" altLang="zh-CN" sz="2800" spc="-10" dirty="0">
                <a:cs typeface="Noto Sans Mono CJK JP Regular"/>
              </a:rPr>
              <a:t>)</a:t>
            </a:r>
          </a:p>
          <a:p>
            <a:pPr marL="413385" marR="400685" lvl="1">
              <a:lnSpc>
                <a:spcPts val="3300"/>
              </a:lnSpc>
              <a:spcBef>
                <a:spcPts val="850"/>
              </a:spcBef>
              <a:tabLst>
                <a:tab pos="870585" algn="l"/>
                <a:tab pos="871219" algn="l"/>
              </a:tabLst>
            </a:pPr>
            <a:r>
              <a:rPr lang="en-US" sz="2800" spc="-10" dirty="0">
                <a:cs typeface="Arial"/>
              </a:rPr>
              <a:t>      </a:t>
            </a:r>
            <a:r>
              <a:rPr sz="2800" spc="-140" dirty="0">
                <a:cs typeface="Arial"/>
              </a:rPr>
              <a:t>E</a:t>
            </a:r>
            <a:r>
              <a:rPr lang="en-US" altLang="zh-CN" sz="2800" spc="-140" dirty="0">
                <a:cs typeface="Arial"/>
              </a:rPr>
              <a:t>-</a:t>
            </a:r>
            <a:r>
              <a:rPr sz="2800" spc="-140" dirty="0">
                <a:cs typeface="Arial"/>
              </a:rPr>
              <a:t>mail:  </a:t>
            </a:r>
            <a:r>
              <a:rPr lang="en-US" altLang="zh-CN" sz="2800" spc="-140" dirty="0">
                <a:cs typeface="Arial"/>
              </a:rPr>
              <a:t>1565865638</a:t>
            </a:r>
            <a:r>
              <a:rPr sz="2800" spc="-140" dirty="0">
                <a:cs typeface="Arial"/>
              </a:rPr>
              <a:t>@qq.com</a:t>
            </a:r>
            <a:endParaRPr lang="en-US" sz="2800" spc="-140" dirty="0">
              <a:cs typeface="Arial"/>
            </a:endParaRPr>
          </a:p>
          <a:p>
            <a:pPr marL="870585" marR="400685" lvl="1" indent="-457200">
              <a:lnSpc>
                <a:spcPts val="3300"/>
              </a:lnSpc>
              <a:spcBef>
                <a:spcPts val="850"/>
              </a:spcBef>
              <a:buFont typeface="Arial" panose="020B0604020202020204" pitchFamily="34" charset="0"/>
              <a:buChar char="•"/>
              <a:tabLst>
                <a:tab pos="870585" algn="l"/>
                <a:tab pos="871219" algn="l"/>
              </a:tabLst>
            </a:pPr>
            <a:r>
              <a:rPr lang="en-US" altLang="zh-CN" sz="2800" spc="-140" dirty="0">
                <a:cs typeface="Arial"/>
              </a:rPr>
              <a:t>Yi Liu </a:t>
            </a:r>
            <a:r>
              <a:rPr lang="en-US" sz="2800" spc="-140" dirty="0">
                <a:cs typeface="Arial"/>
              </a:rPr>
              <a:t>(</a:t>
            </a:r>
            <a:r>
              <a:rPr lang="zh-CN" altLang="en-US" sz="2800" spc="-140" dirty="0">
                <a:cs typeface="Arial"/>
              </a:rPr>
              <a:t>刘艺</a:t>
            </a:r>
            <a:r>
              <a:rPr lang="en-US" sz="2800" spc="-140" dirty="0">
                <a:cs typeface="Arial"/>
              </a:rPr>
              <a:t>)</a:t>
            </a:r>
          </a:p>
          <a:p>
            <a:pPr marL="413385" marR="400685" lvl="1">
              <a:lnSpc>
                <a:spcPts val="3300"/>
              </a:lnSpc>
              <a:spcBef>
                <a:spcPts val="850"/>
              </a:spcBef>
              <a:tabLst>
                <a:tab pos="870585" algn="l"/>
                <a:tab pos="871219" algn="l"/>
              </a:tabLst>
            </a:pPr>
            <a:r>
              <a:rPr lang="en-US" sz="2800" spc="-140" dirty="0">
                <a:cs typeface="Arial"/>
              </a:rPr>
              <a:t>       E-mail: 1337545838@qq.com</a:t>
            </a:r>
            <a:endParaRPr sz="2800" dirty="0">
              <a:cs typeface="Arial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1219200" y="461594"/>
            <a:ext cx="561098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 rtl="0">
              <a:spcBef>
                <a:spcPts val="105"/>
              </a:spcBef>
            </a:pPr>
            <a:r>
              <a:rPr spc="-105" dirty="0"/>
              <a:t>Course Information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D0653BF-46FD-4027-8D3B-7DB8CF26B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20"/>
    </mc:Choice>
    <mc:Fallback>
      <p:transition spd="slow" advTm="25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461594"/>
            <a:ext cx="561098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 rtl="0">
              <a:spcBef>
                <a:spcPts val="105"/>
              </a:spcBef>
            </a:pPr>
            <a:r>
              <a:rPr spc="-105" dirty="0"/>
              <a:t>Course 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6973"/>
            <a:ext cx="7606030" cy="1735731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lang="en-US" sz="3200" spc="-170" dirty="0">
                <a:latin typeface="Arial"/>
                <a:cs typeface="Arial"/>
              </a:rPr>
              <a:t>Reference</a:t>
            </a:r>
            <a:endParaRPr sz="3200" dirty="0">
              <a:latin typeface="Arial"/>
              <a:cs typeface="Arial"/>
            </a:endParaRPr>
          </a:p>
          <a:p>
            <a:pPr marL="756285" lvl="1" indent="-342900">
              <a:lnSpc>
                <a:spcPct val="100000"/>
              </a:lnSpc>
              <a:spcBef>
                <a:spcPts val="550"/>
              </a:spcBef>
              <a:buFont typeface="Wingdings"/>
              <a:buChar char=""/>
              <a:tabLst>
                <a:tab pos="756285" algn="l"/>
                <a:tab pos="756920" algn="l"/>
              </a:tabLst>
            </a:pPr>
            <a:r>
              <a:rPr sz="2000" spc="-60" dirty="0">
                <a:latin typeface="Arial"/>
                <a:cs typeface="Arial"/>
              </a:rPr>
              <a:t>Algorithms </a:t>
            </a:r>
            <a:r>
              <a:rPr sz="2000" spc="-135" dirty="0">
                <a:latin typeface="Arial"/>
                <a:cs typeface="Arial"/>
              </a:rPr>
              <a:t>Design </a:t>
            </a:r>
            <a:r>
              <a:rPr sz="2000" spc="-130" dirty="0">
                <a:latin typeface="Arial"/>
                <a:cs typeface="Arial"/>
              </a:rPr>
              <a:t>Techniques </a:t>
            </a:r>
            <a:r>
              <a:rPr sz="2000" spc="-9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10" dirty="0">
                <a:latin typeface="Arial"/>
                <a:cs typeface="Arial"/>
              </a:rPr>
              <a:t>Analysis.</a:t>
            </a:r>
            <a:endParaRPr sz="20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  <a:spcBef>
                <a:spcPts val="484"/>
              </a:spcBef>
            </a:pPr>
            <a:r>
              <a:rPr sz="2000" spc="-125" dirty="0">
                <a:latin typeface="Arial"/>
                <a:cs typeface="Arial"/>
              </a:rPr>
              <a:t>(Saudi </a:t>
            </a:r>
            <a:r>
              <a:rPr sz="2000" spc="-85" dirty="0">
                <a:latin typeface="Arial"/>
                <a:cs typeface="Arial"/>
              </a:rPr>
              <a:t>Arabia) </a:t>
            </a:r>
            <a:r>
              <a:rPr sz="2000" dirty="0">
                <a:latin typeface="Arial"/>
                <a:cs typeface="Arial"/>
              </a:rPr>
              <a:t>M. </a:t>
            </a:r>
            <a:r>
              <a:rPr sz="2000" spc="-125" dirty="0">
                <a:latin typeface="Arial"/>
                <a:cs typeface="Arial"/>
              </a:rPr>
              <a:t>H.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Alsuwaiyel.</a:t>
            </a:r>
            <a:endParaRPr sz="20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  <a:spcBef>
                <a:spcPts val="480"/>
              </a:spcBef>
            </a:pPr>
            <a:r>
              <a:rPr sz="2000" spc="-95" dirty="0">
                <a:latin typeface="Arial"/>
                <a:cs typeface="Arial"/>
              </a:rPr>
              <a:t>Publishing </a:t>
            </a:r>
            <a:r>
              <a:rPr sz="2000" spc="-135" dirty="0">
                <a:latin typeface="Arial"/>
                <a:cs typeface="Arial"/>
              </a:rPr>
              <a:t>House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spc="-80" dirty="0">
                <a:latin typeface="Arial"/>
                <a:cs typeface="Arial"/>
              </a:rPr>
              <a:t>Electronic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Industry.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752600"/>
            <a:ext cx="2362200" cy="329231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F37C23-E46E-4239-ABC7-75BA1CA84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53"/>
    </mc:Choice>
    <mc:Fallback>
      <p:transition spd="slow" advTm="4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6419342" cy="697230"/>
          </a:xfrm>
        </p:spPr>
        <p:txBody>
          <a:bodyPr vert="horz" wrap="square" lIns="0" tIns="13335" rIns="0" bIns="0" rtlCol="0">
            <a:spAutoFit/>
          </a:bodyPr>
          <a:lstStyle/>
          <a:p>
            <a:pPr marL="12700" algn="l" rtl="0">
              <a:spcBef>
                <a:spcPts val="105"/>
              </a:spcBef>
            </a:pPr>
            <a:r>
              <a:rPr lang="en-US" altLang="zh-CN" spc="-105" dirty="0"/>
              <a:t>Main Topics</a:t>
            </a:r>
            <a:endParaRPr lang="zh-CN" altLang="en-US" spc="-105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1295400"/>
            <a:ext cx="6175909" cy="54168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Algorithm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Sorting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Recurrence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Divide and Conquer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Dynamic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Greedy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Linear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Network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P &amp; NP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FB795C-52AE-41A3-90F0-7A1C8A46D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9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074"/>
    </mc:Choice>
    <mc:Fallback>
      <p:transition spd="slow" advTm="173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615186"/>
            <a:ext cx="8150860" cy="331359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marR="5080" indent="-342900">
              <a:lnSpc>
                <a:spcPct val="99300"/>
              </a:lnSpc>
              <a:spcBef>
                <a:spcPts val="130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b="1" spc="-175" dirty="0">
                <a:latin typeface="Trebuchet MS"/>
                <a:cs typeface="Trebuchet MS"/>
              </a:rPr>
              <a:t>Couse </a:t>
            </a:r>
            <a:r>
              <a:rPr sz="3200" b="1" spc="-195" dirty="0" err="1">
                <a:latin typeface="Trebuchet MS"/>
                <a:cs typeface="Trebuchet MS"/>
              </a:rPr>
              <a:t>Time</a:t>
            </a:r>
            <a:r>
              <a:rPr sz="3200" spc="-195" dirty="0" err="1">
                <a:latin typeface="Noto Sans Mono CJK JP Regular"/>
                <a:cs typeface="Noto Sans Mono CJK JP Regular"/>
              </a:rPr>
              <a:t>：</a:t>
            </a:r>
            <a:r>
              <a:rPr sz="3200" spc="-195" dirty="0" err="1">
                <a:latin typeface="Arial"/>
                <a:cs typeface="Arial"/>
              </a:rPr>
              <a:t>Week</a:t>
            </a:r>
            <a:r>
              <a:rPr lang="en-US" sz="3200" spc="-195" dirty="0" err="1">
                <a:latin typeface="Arial"/>
                <a:cs typeface="Arial"/>
              </a:rPr>
              <a:t>s</a:t>
            </a:r>
            <a:r>
              <a:rPr sz="3200" spc="-195" dirty="0">
                <a:latin typeface="Arial"/>
                <a:cs typeface="Arial"/>
              </a:rPr>
              <a:t> </a:t>
            </a:r>
            <a:r>
              <a:rPr lang="en-US" sz="3200" spc="-195" dirty="0">
                <a:latin typeface="Arial"/>
                <a:cs typeface="Arial"/>
              </a:rPr>
              <a:t>1-9 &amp;</a:t>
            </a:r>
            <a:r>
              <a:rPr sz="3200" spc="-80" dirty="0">
                <a:latin typeface="Arial"/>
                <a:cs typeface="Arial"/>
              </a:rPr>
              <a:t>1</a:t>
            </a:r>
            <a:r>
              <a:rPr lang="en-US" sz="3200" spc="-80" dirty="0">
                <a:latin typeface="Arial"/>
                <a:cs typeface="Arial"/>
              </a:rPr>
              <a:t>2</a:t>
            </a:r>
            <a:r>
              <a:rPr sz="3200" spc="-80" dirty="0">
                <a:latin typeface="Arial"/>
                <a:cs typeface="Arial"/>
              </a:rPr>
              <a:t>-1</a:t>
            </a:r>
            <a:r>
              <a:rPr lang="en-US" sz="3200" spc="-80" dirty="0">
                <a:latin typeface="Arial"/>
                <a:cs typeface="Arial"/>
              </a:rPr>
              <a:t>8</a:t>
            </a:r>
            <a:r>
              <a:rPr sz="3200" spc="-80" dirty="0">
                <a:latin typeface="Arial"/>
                <a:cs typeface="Arial"/>
              </a:rPr>
              <a:t>, </a:t>
            </a:r>
            <a:r>
              <a:rPr sz="3200" spc="-160" dirty="0">
                <a:latin typeface="Arial"/>
                <a:cs typeface="Arial"/>
              </a:rPr>
              <a:t>64 </a:t>
            </a:r>
            <a:r>
              <a:rPr sz="3200" spc="-204" dirty="0">
                <a:latin typeface="Arial"/>
                <a:cs typeface="Arial"/>
              </a:rPr>
              <a:t>lessons  </a:t>
            </a:r>
            <a:endParaRPr lang="en-US" sz="3200" spc="-204" dirty="0">
              <a:latin typeface="Arial"/>
              <a:cs typeface="Arial"/>
            </a:endParaRPr>
          </a:p>
          <a:p>
            <a:pPr marL="12700" marR="5080">
              <a:lnSpc>
                <a:spcPct val="99300"/>
              </a:lnSpc>
              <a:spcBef>
                <a:spcPts val="130"/>
              </a:spcBef>
              <a:buClr>
                <a:srgbClr val="FFC000"/>
              </a:buClr>
              <a:buSzPct val="59375"/>
              <a:tabLst>
                <a:tab pos="354965" algn="l"/>
                <a:tab pos="355600" algn="l"/>
              </a:tabLst>
            </a:pPr>
            <a:r>
              <a:rPr lang="en-US" sz="3200" spc="-204" dirty="0">
                <a:solidFill>
                  <a:srgbClr val="FF0000"/>
                </a:solidFill>
                <a:latin typeface="Arial"/>
                <a:cs typeface="Arial"/>
              </a:rPr>
              <a:t>     (</a:t>
            </a:r>
            <a:r>
              <a:rPr sz="3200" spc="-100" dirty="0">
                <a:solidFill>
                  <a:srgbClr val="FF0000"/>
                </a:solidFill>
                <a:latin typeface="Arial"/>
                <a:cs typeface="Arial"/>
              </a:rPr>
              <a:t>including </a:t>
            </a:r>
            <a:r>
              <a:rPr sz="3200" spc="-155" dirty="0">
                <a:solidFill>
                  <a:srgbClr val="FF0000"/>
                </a:solidFill>
                <a:latin typeface="Arial"/>
                <a:cs typeface="Arial"/>
              </a:rPr>
              <a:t>16 </a:t>
            </a:r>
            <a:r>
              <a:rPr sz="3200" spc="-204" dirty="0">
                <a:solidFill>
                  <a:srgbClr val="FF0000"/>
                </a:solidFill>
                <a:latin typeface="Arial"/>
                <a:cs typeface="Arial"/>
              </a:rPr>
              <a:t>lessons 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3200" spc="-110" dirty="0">
                <a:solidFill>
                  <a:srgbClr val="FF0000"/>
                </a:solidFill>
                <a:latin typeface="Arial"/>
                <a:cs typeface="Arial"/>
              </a:rPr>
              <a:t>experiments</a:t>
            </a:r>
            <a:r>
              <a:rPr lang="en-US" sz="3200" spc="-110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</a:p>
          <a:p>
            <a:pPr marL="12700" marR="5080">
              <a:lnSpc>
                <a:spcPct val="99300"/>
              </a:lnSpc>
              <a:spcBef>
                <a:spcPts val="130"/>
              </a:spcBef>
              <a:buClr>
                <a:srgbClr val="FFC000"/>
              </a:buClr>
              <a:buSzPct val="59375"/>
              <a:tabLst>
                <a:tab pos="354965" algn="l"/>
                <a:tab pos="355600" algn="l"/>
              </a:tabLst>
            </a:pPr>
            <a:r>
              <a:rPr lang="en-US" sz="3200" spc="-110" dirty="0">
                <a:solidFill>
                  <a:srgbClr val="0070C0"/>
                </a:solidFill>
                <a:latin typeface="Arial"/>
                <a:cs typeface="Arial"/>
              </a:rPr>
              <a:t>    </a:t>
            </a:r>
            <a:r>
              <a:rPr lang="en-US" sz="2800" spc="-110" dirty="0">
                <a:solidFill>
                  <a:srgbClr val="0070C0"/>
                </a:solidFill>
                <a:cs typeface="Arial"/>
              </a:rPr>
              <a:t>2pm-4:30pm, Wednesday</a:t>
            </a:r>
          </a:p>
          <a:p>
            <a:pPr marL="355600" marR="106680" indent="-342900">
              <a:lnSpc>
                <a:spcPct val="99200"/>
              </a:lnSpc>
              <a:spcBef>
                <a:spcPts val="860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b="1" spc="-204" dirty="0">
                <a:latin typeface="Trebuchet MS"/>
                <a:cs typeface="Trebuchet MS"/>
              </a:rPr>
              <a:t>Final </a:t>
            </a:r>
            <a:r>
              <a:rPr sz="3200" b="1" spc="-150" dirty="0">
                <a:latin typeface="Trebuchet MS"/>
                <a:cs typeface="Trebuchet MS"/>
              </a:rPr>
              <a:t>Grade</a:t>
            </a:r>
            <a:r>
              <a:rPr sz="3200" spc="-150" dirty="0">
                <a:latin typeface="Noto Sans Mono CJK JP Regular"/>
                <a:cs typeface="Noto Sans Mono CJK JP Regular"/>
              </a:rPr>
              <a:t>：</a:t>
            </a:r>
            <a:endParaRPr lang="en-US" sz="3200" spc="-150" dirty="0">
              <a:latin typeface="Noto Sans Mono CJK JP Regular"/>
              <a:cs typeface="Noto Sans Mono CJK JP Regular"/>
            </a:endParaRPr>
          </a:p>
          <a:p>
            <a:pPr marL="12700" marR="106680">
              <a:lnSpc>
                <a:spcPct val="99200"/>
              </a:lnSpc>
              <a:spcBef>
                <a:spcPts val="860"/>
              </a:spcBef>
              <a:buClr>
                <a:srgbClr val="FFC000"/>
              </a:buClr>
              <a:buSzPct val="59375"/>
              <a:tabLst>
                <a:tab pos="354965" algn="l"/>
                <a:tab pos="355600" algn="l"/>
              </a:tabLst>
            </a:pPr>
            <a:r>
              <a:rPr lang="en-US" sz="3200" spc="-150" dirty="0">
                <a:latin typeface="Noto Sans Mono CJK JP Regular"/>
                <a:cs typeface="Arial"/>
              </a:rPr>
              <a:t>  </a:t>
            </a:r>
            <a:r>
              <a:rPr lang="en-US" sz="3200" spc="-150" dirty="0">
                <a:latin typeface="Arial"/>
                <a:cs typeface="Arial"/>
              </a:rPr>
              <a:t>P</a:t>
            </a:r>
            <a:r>
              <a:rPr sz="3200" spc="-150" dirty="0">
                <a:latin typeface="Arial"/>
                <a:cs typeface="Arial"/>
              </a:rPr>
              <a:t>erformance </a:t>
            </a:r>
            <a:r>
              <a:rPr sz="3200" spc="-275" dirty="0">
                <a:latin typeface="Arial"/>
                <a:cs typeface="Arial"/>
              </a:rPr>
              <a:t>+ </a:t>
            </a:r>
            <a:r>
              <a:rPr lang="en-US" sz="3200" spc="-120" dirty="0">
                <a:latin typeface="Arial"/>
                <a:cs typeface="Arial"/>
              </a:rPr>
              <a:t>E</a:t>
            </a:r>
            <a:r>
              <a:rPr sz="3200" spc="-120" dirty="0">
                <a:latin typeface="Arial"/>
                <a:cs typeface="Arial"/>
              </a:rPr>
              <a:t>xperiments </a:t>
            </a:r>
            <a:r>
              <a:rPr sz="3200" spc="-220" dirty="0">
                <a:latin typeface="Arial"/>
                <a:cs typeface="Arial"/>
              </a:rPr>
              <a:t>(</a:t>
            </a:r>
            <a:r>
              <a:rPr lang="en-US" sz="3200" spc="-220" dirty="0">
                <a:latin typeface="Arial"/>
                <a:cs typeface="Arial"/>
              </a:rPr>
              <a:t>3</a:t>
            </a:r>
            <a:r>
              <a:rPr sz="3200" spc="-220" dirty="0">
                <a:latin typeface="Arial"/>
                <a:cs typeface="Arial"/>
              </a:rPr>
              <a:t>0%) </a:t>
            </a:r>
            <a:endParaRPr lang="en-US" sz="3200" spc="-275" dirty="0">
              <a:latin typeface="Arial"/>
              <a:cs typeface="Arial"/>
            </a:endParaRPr>
          </a:p>
          <a:p>
            <a:pPr marL="12700" marR="106680">
              <a:lnSpc>
                <a:spcPct val="99200"/>
              </a:lnSpc>
              <a:spcBef>
                <a:spcPts val="860"/>
              </a:spcBef>
              <a:buClr>
                <a:srgbClr val="FFC000"/>
              </a:buClr>
              <a:buSzPct val="59375"/>
              <a:tabLst>
                <a:tab pos="354965" algn="l"/>
                <a:tab pos="355600" algn="l"/>
              </a:tabLst>
            </a:pPr>
            <a:r>
              <a:rPr lang="en-US" sz="3200" spc="-275" dirty="0">
                <a:latin typeface="Arial"/>
                <a:cs typeface="Arial"/>
              </a:rPr>
              <a:t>     </a:t>
            </a:r>
            <a:r>
              <a:rPr lang="en-US" sz="3200" spc="-50" dirty="0">
                <a:latin typeface="Arial"/>
                <a:cs typeface="Arial"/>
              </a:rPr>
              <a:t>F</a:t>
            </a:r>
            <a:r>
              <a:rPr sz="3200" spc="-50" dirty="0">
                <a:latin typeface="Arial"/>
                <a:cs typeface="Arial"/>
              </a:rPr>
              <a:t>inal  </a:t>
            </a:r>
            <a:r>
              <a:rPr lang="en-US" sz="3200" spc="-110" dirty="0">
                <a:latin typeface="Arial"/>
                <a:cs typeface="Arial"/>
              </a:rPr>
              <a:t>E</a:t>
            </a:r>
            <a:r>
              <a:rPr sz="3200" spc="-110" dirty="0">
                <a:latin typeface="Arial"/>
                <a:cs typeface="Arial"/>
              </a:rPr>
              <a:t>xamination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-215" dirty="0">
                <a:latin typeface="Arial"/>
                <a:cs typeface="Arial"/>
              </a:rPr>
              <a:t>(</a:t>
            </a:r>
            <a:r>
              <a:rPr lang="en-US" sz="3200" spc="-215" dirty="0">
                <a:latin typeface="Arial"/>
                <a:cs typeface="Arial"/>
              </a:rPr>
              <a:t>7</a:t>
            </a:r>
            <a:r>
              <a:rPr sz="3200" spc="-215" dirty="0">
                <a:latin typeface="Arial"/>
                <a:cs typeface="Arial"/>
              </a:rPr>
              <a:t>0%)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219200" y="461594"/>
            <a:ext cx="561098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spc="-105" dirty="0"/>
              <a:t>Course Information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C4BDEE4-65B0-4659-82B2-2A057B3BA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89"/>
    </mc:Choice>
    <mc:Fallback>
      <p:transition spd="slow" advTm="62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461594"/>
            <a:ext cx="561098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-105" dirty="0"/>
              <a:t>Course 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3317"/>
            <a:ext cx="7376795" cy="3090461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5"/>
              </a:spcBef>
              <a:buClr>
                <a:srgbClr val="FFC000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25" dirty="0">
                <a:latin typeface="Arial"/>
                <a:cs typeface="Arial"/>
              </a:rPr>
              <a:t>Online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210" dirty="0">
                <a:latin typeface="Arial"/>
                <a:cs typeface="Arial"/>
              </a:rPr>
              <a:t>Judge</a:t>
            </a:r>
            <a:r>
              <a:rPr sz="3200" spc="-210" dirty="0">
                <a:latin typeface="Noto Sans Mono CJK JP Regular"/>
                <a:cs typeface="Noto Sans Mono CJK JP Regular"/>
              </a:rPr>
              <a:t>：</a:t>
            </a:r>
            <a:endParaRPr sz="3200" dirty="0">
              <a:latin typeface="Noto Sans Mono CJK JP Regular"/>
              <a:cs typeface="Noto Sans Mono CJK JP Regular"/>
            </a:endParaRPr>
          </a:p>
          <a:p>
            <a:pPr marL="756285" marR="278765" lvl="1" indent="-286385">
              <a:lnSpc>
                <a:spcPct val="101800"/>
              </a:lnSpc>
              <a:spcBef>
                <a:spcPts val="570"/>
              </a:spcBef>
              <a:buChar char="–"/>
              <a:tabLst>
                <a:tab pos="756920" algn="l"/>
                <a:tab pos="5353050" algn="l"/>
              </a:tabLst>
            </a:pPr>
            <a:r>
              <a:rPr sz="2800" spc="-45" dirty="0">
                <a:latin typeface="Arial"/>
                <a:cs typeface="Arial"/>
                <a:hlinkClick r:id="rId4"/>
              </a:rPr>
              <a:t>http://www.scut.edu.cn/ACM/</a:t>
            </a:r>
            <a:r>
              <a:rPr sz="2800" spc="-45" dirty="0">
                <a:latin typeface="Arial"/>
                <a:cs typeface="Arial"/>
              </a:rPr>
              <a:t>	</a:t>
            </a:r>
            <a:endParaRPr lang="en-US" sz="2800" spc="-45" dirty="0">
              <a:latin typeface="Arial"/>
              <a:cs typeface="Arial"/>
            </a:endParaRPr>
          </a:p>
          <a:p>
            <a:pPr marL="469900" marR="278765" lvl="1">
              <a:lnSpc>
                <a:spcPct val="101800"/>
              </a:lnSpc>
              <a:spcBef>
                <a:spcPts val="570"/>
              </a:spcBef>
              <a:tabLst>
                <a:tab pos="756920" algn="l"/>
                <a:tab pos="5353050" algn="l"/>
              </a:tabLst>
            </a:pPr>
            <a:r>
              <a:rPr lang="en-US" sz="2800" spc="-45" dirty="0">
                <a:latin typeface="Arial"/>
                <a:cs typeface="Arial"/>
              </a:rPr>
              <a:t>   (</a:t>
            </a:r>
            <a:r>
              <a:rPr sz="2800" spc="-140" dirty="0">
                <a:latin typeface="Arial"/>
                <a:cs typeface="Arial"/>
              </a:rPr>
              <a:t>South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China  </a:t>
            </a:r>
            <a:r>
              <a:rPr sz="2800" spc="-95" dirty="0">
                <a:latin typeface="Arial"/>
                <a:cs typeface="Arial"/>
              </a:rPr>
              <a:t>University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Technology</a:t>
            </a:r>
            <a:r>
              <a:rPr lang="en-US" sz="2800" spc="-155" dirty="0">
                <a:latin typeface="Arial"/>
                <a:cs typeface="Arial"/>
              </a:rPr>
              <a:t>)</a:t>
            </a:r>
            <a:endParaRPr sz="2800" dirty="0">
              <a:latin typeface="Noto Sans Mono CJK JP Regular"/>
              <a:cs typeface="Noto Sans Mono CJK JP Regular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615"/>
              </a:spcBef>
              <a:buChar char="–"/>
              <a:tabLst>
                <a:tab pos="756920" algn="l"/>
                <a:tab pos="6036945" algn="l"/>
              </a:tabLst>
            </a:pPr>
            <a:r>
              <a:rPr sz="2800" spc="-120" dirty="0">
                <a:latin typeface="Arial"/>
                <a:cs typeface="Arial"/>
                <a:hlinkClick r:id="rId5"/>
              </a:rPr>
              <a:t>h</a:t>
            </a:r>
            <a:r>
              <a:rPr sz="2800" spc="114" dirty="0">
                <a:latin typeface="Arial"/>
                <a:cs typeface="Arial"/>
                <a:hlinkClick r:id="rId5"/>
              </a:rPr>
              <a:t>t</a:t>
            </a:r>
            <a:r>
              <a:rPr sz="2800" spc="20" dirty="0">
                <a:latin typeface="Arial"/>
                <a:cs typeface="Arial"/>
                <a:hlinkClick r:id="rId5"/>
              </a:rPr>
              <a:t>t</a:t>
            </a:r>
            <a:r>
              <a:rPr sz="2800" spc="35" dirty="0">
                <a:latin typeface="Arial"/>
                <a:cs typeface="Arial"/>
                <a:hlinkClick r:id="rId5"/>
              </a:rPr>
              <a:t>p</a:t>
            </a:r>
            <a:r>
              <a:rPr sz="2800" spc="190" dirty="0">
                <a:latin typeface="Arial"/>
                <a:cs typeface="Arial"/>
                <a:hlinkClick r:id="rId5"/>
              </a:rPr>
              <a:t>:/</a:t>
            </a:r>
            <a:r>
              <a:rPr sz="2800" spc="135" dirty="0">
                <a:latin typeface="Arial"/>
                <a:cs typeface="Arial"/>
                <a:hlinkClick r:id="rId5"/>
              </a:rPr>
              <a:t>/</a:t>
            </a:r>
            <a:r>
              <a:rPr sz="2800" spc="-229" dirty="0">
                <a:latin typeface="Arial"/>
                <a:cs typeface="Arial"/>
                <a:hlinkClick r:id="rId5"/>
              </a:rPr>
              <a:t>a</a:t>
            </a:r>
            <a:r>
              <a:rPr sz="2800" spc="-204" dirty="0">
                <a:latin typeface="Arial"/>
                <a:cs typeface="Arial"/>
                <a:hlinkClick r:id="rId5"/>
              </a:rPr>
              <a:t>c</a:t>
            </a:r>
            <a:r>
              <a:rPr sz="2800" spc="-130" dirty="0">
                <a:latin typeface="Arial"/>
                <a:cs typeface="Arial"/>
                <a:hlinkClick r:id="rId5"/>
              </a:rPr>
              <a:t>m</a:t>
            </a:r>
            <a:r>
              <a:rPr sz="2800" spc="-35" dirty="0">
                <a:latin typeface="Arial"/>
                <a:cs typeface="Arial"/>
                <a:hlinkClick r:id="rId5"/>
              </a:rPr>
              <a:t>.</a:t>
            </a:r>
            <a:r>
              <a:rPr sz="2800" spc="-110" dirty="0">
                <a:latin typeface="Arial"/>
                <a:cs typeface="Arial"/>
                <a:hlinkClick r:id="rId5"/>
              </a:rPr>
              <a:t>zju.e</a:t>
            </a:r>
            <a:r>
              <a:rPr sz="2800" spc="-135" dirty="0">
                <a:latin typeface="Arial"/>
                <a:cs typeface="Arial"/>
                <a:hlinkClick r:id="rId5"/>
              </a:rPr>
              <a:t>d</a:t>
            </a:r>
            <a:r>
              <a:rPr sz="2800" spc="-114" dirty="0">
                <a:latin typeface="Arial"/>
                <a:cs typeface="Arial"/>
                <a:hlinkClick r:id="rId5"/>
              </a:rPr>
              <a:t>u</a:t>
            </a:r>
            <a:r>
              <a:rPr sz="2800" spc="-50" dirty="0">
                <a:latin typeface="Arial"/>
                <a:cs typeface="Arial"/>
                <a:hlinkClick r:id="rId5"/>
              </a:rPr>
              <a:t>.</a:t>
            </a:r>
            <a:r>
              <a:rPr sz="2800" spc="-145" dirty="0">
                <a:latin typeface="Arial"/>
                <a:cs typeface="Arial"/>
                <a:hlinkClick r:id="rId5"/>
              </a:rPr>
              <a:t>c</a:t>
            </a:r>
            <a:r>
              <a:rPr sz="2800" spc="-155" dirty="0">
                <a:latin typeface="Arial"/>
                <a:cs typeface="Arial"/>
                <a:hlinkClick r:id="rId5"/>
              </a:rPr>
              <a:t>n</a:t>
            </a:r>
            <a:r>
              <a:rPr sz="2800" spc="250" dirty="0">
                <a:latin typeface="Arial"/>
                <a:cs typeface="Arial"/>
                <a:hlinkClick r:id="rId5"/>
              </a:rPr>
              <a:t>/</a:t>
            </a:r>
            <a:r>
              <a:rPr sz="2800" spc="-75" dirty="0">
                <a:latin typeface="Arial"/>
                <a:cs typeface="Arial"/>
                <a:hlinkClick r:id="rId5"/>
              </a:rPr>
              <a:t>o</a:t>
            </a:r>
            <a:r>
              <a:rPr sz="2800" spc="-55" dirty="0">
                <a:latin typeface="Arial"/>
                <a:cs typeface="Arial"/>
                <a:hlinkClick r:id="rId5"/>
              </a:rPr>
              <a:t>n</a:t>
            </a:r>
            <a:r>
              <a:rPr sz="2800" spc="-35" dirty="0">
                <a:latin typeface="Arial"/>
                <a:cs typeface="Arial"/>
                <a:hlinkClick r:id="rId5"/>
              </a:rPr>
              <a:t>l</a:t>
            </a:r>
            <a:r>
              <a:rPr sz="2800" spc="-55" dirty="0">
                <a:latin typeface="Arial"/>
                <a:cs typeface="Arial"/>
                <a:hlinkClick r:id="rId5"/>
              </a:rPr>
              <a:t>ine</a:t>
            </a:r>
            <a:r>
              <a:rPr sz="2800" spc="-15" dirty="0">
                <a:latin typeface="Arial"/>
                <a:cs typeface="Arial"/>
                <a:hlinkClick r:id="rId5"/>
              </a:rPr>
              <a:t>j</a:t>
            </a:r>
            <a:r>
              <a:rPr sz="2800" spc="-145" dirty="0">
                <a:latin typeface="Arial"/>
                <a:cs typeface="Arial"/>
                <a:hlinkClick r:id="rId5"/>
              </a:rPr>
              <a:t>ud</a:t>
            </a:r>
            <a:r>
              <a:rPr sz="2800" spc="-160" dirty="0">
                <a:latin typeface="Arial"/>
                <a:cs typeface="Arial"/>
                <a:hlinkClick r:id="rId5"/>
              </a:rPr>
              <a:t>g</a:t>
            </a:r>
            <a:r>
              <a:rPr sz="2800" spc="65" dirty="0">
                <a:latin typeface="Arial"/>
                <a:cs typeface="Arial"/>
                <a:hlinkClick r:id="rId5"/>
              </a:rPr>
              <a:t>e/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80" dirty="0">
                <a:latin typeface="Arial"/>
                <a:cs typeface="Arial"/>
              </a:rPr>
              <a:t>(</a:t>
            </a:r>
            <a:r>
              <a:rPr sz="2800" spc="-140" dirty="0">
                <a:latin typeface="Arial"/>
                <a:cs typeface="Arial"/>
              </a:rPr>
              <a:t>Zhejiang  </a:t>
            </a:r>
            <a:r>
              <a:rPr sz="2800" spc="-95" dirty="0">
                <a:latin typeface="Arial"/>
                <a:cs typeface="Arial"/>
              </a:rPr>
              <a:t>University)</a:t>
            </a:r>
            <a:endParaRPr sz="28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  <a:tab pos="2918460" algn="l"/>
              </a:tabLst>
            </a:pPr>
            <a:r>
              <a:rPr sz="2800" spc="5" dirty="0">
                <a:latin typeface="Arial"/>
                <a:cs typeface="Arial"/>
                <a:hlinkClick r:id="rId6"/>
              </a:rPr>
              <a:t>http://poj.org</a:t>
            </a:r>
            <a:r>
              <a:rPr sz="2800" spc="5" dirty="0">
                <a:latin typeface="Arial"/>
                <a:cs typeface="Arial"/>
              </a:rPr>
              <a:t>	</a:t>
            </a:r>
            <a:r>
              <a:rPr sz="2800" spc="-170" dirty="0">
                <a:latin typeface="Arial"/>
                <a:cs typeface="Arial"/>
              </a:rPr>
              <a:t>(Peking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University)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085B59-4594-4B42-AB78-FE2585525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38"/>
    </mc:Choice>
    <mc:Fallback>
      <p:transition spd="slow" advTm="27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</TotalTime>
  <Words>877</Words>
  <Application>Microsoft Office PowerPoint</Application>
  <PresentationFormat>On-screen Show (4:3)</PresentationFormat>
  <Paragraphs>149</Paragraphs>
  <Slides>27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Noto Sans Mono CJK JP Regular</vt:lpstr>
      <vt:lpstr>Arial</vt:lpstr>
      <vt:lpstr>Calibri</vt:lpstr>
      <vt:lpstr>Symbol</vt:lpstr>
      <vt:lpstr>Times New Roman</vt:lpstr>
      <vt:lpstr>Trebuchet MS</vt:lpstr>
      <vt:lpstr>Wingdings</vt:lpstr>
      <vt:lpstr>Office Theme</vt:lpstr>
      <vt:lpstr>Design and Analysis of Algorithms Introduction</vt:lpstr>
      <vt:lpstr>PowerPoint Presentation</vt:lpstr>
      <vt:lpstr>Part I: About the course</vt:lpstr>
      <vt:lpstr>Course Information</vt:lpstr>
      <vt:lpstr>Course Information</vt:lpstr>
      <vt:lpstr>Course Information</vt:lpstr>
      <vt:lpstr>Main Topics</vt:lpstr>
      <vt:lpstr>PowerPoint Presentation</vt:lpstr>
      <vt:lpstr>Course Information</vt:lpstr>
      <vt:lpstr>Good reference</vt:lpstr>
      <vt:lpstr>About the flavor of the course</vt:lpstr>
      <vt:lpstr>Prerequisites</vt:lpstr>
      <vt:lpstr>Experiment Policy</vt:lpstr>
      <vt:lpstr>Zero tolerance for cheating/plagiarism</vt:lpstr>
      <vt:lpstr>Suggestions</vt:lpstr>
      <vt:lpstr>Suggestions</vt:lpstr>
      <vt:lpstr>Part II: About algorithms</vt:lpstr>
      <vt:lpstr>Factors of Programming</vt:lpstr>
      <vt:lpstr>Algorithms</vt:lpstr>
      <vt:lpstr>Why study algorithms?</vt:lpstr>
      <vt:lpstr>Importance of algorithms</vt:lpstr>
      <vt:lpstr>PowerPoint Presentation</vt:lpstr>
      <vt:lpstr>PowerPoint Presentation</vt:lpstr>
      <vt:lpstr>PowerPoint Presentation</vt:lpstr>
      <vt:lpstr>What kind of problems</vt:lpstr>
      <vt:lpstr>About the Course</vt:lpstr>
      <vt:lpstr>Analysis of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Analysis of Algorithms Introduction(Chapter 1)</dc:title>
  <dc:creator>xianc</dc:creator>
  <cp:lastModifiedBy>Si Wu</cp:lastModifiedBy>
  <cp:revision>75</cp:revision>
  <dcterms:created xsi:type="dcterms:W3CDTF">2018-01-26T08:50:05Z</dcterms:created>
  <dcterms:modified xsi:type="dcterms:W3CDTF">2020-02-17T13:57:19Z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2018-01-26T00:00:00Z</vt:filetime>
  </property>
</Properties>
</file>